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127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127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127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127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40714" y="7544460"/>
            <a:ext cx="11717870" cy="339723"/>
          </a:xfrm>
          <a:prstGeom prst="rect">
            <a:avLst/>
          </a:prstGeom>
        </p:spPr>
        <p:txBody>
          <a:bodyPr lIns="24383" tIns="24383" rIns="24383" bIns="24383"/>
          <a:lstStyle>
            <a:lvl1pPr defTabSz="487228">
              <a:defRPr sz="1992"/>
            </a:lvl1pPr>
          </a:lstStyle>
          <a:p>
            <a:pPr/>
            <a:r>
              <a:t>Author and Date</a:t>
            </a:r>
          </a:p>
        </p:txBody>
      </p:sp>
      <p:sp>
        <p:nvSpPr>
          <p:cNvPr id="12" name="Presentation Title"/>
          <p:cNvSpPr txBox="1"/>
          <p:nvPr>
            <p:ph type="title" hasCustomPrompt="1"/>
          </p:nvPr>
        </p:nvSpPr>
        <p:spPr>
          <a:prstGeom prst="rect">
            <a:avLst/>
          </a:prstGeom>
        </p:spPr>
        <p:txBody>
          <a:bodyPr/>
          <a:lstStyle/>
          <a:p>
            <a:pPr/>
            <a:r>
              <a:t>Presentation Title</a:t>
            </a:r>
          </a:p>
        </p:txBody>
      </p:sp>
      <p:sp>
        <p:nvSpPr>
          <p:cNvPr id="13" name="Body Level One…"/>
          <p:cNvSpPr txBox="1"/>
          <p:nvPr>
            <p:ph type="body" sz="quarter" idx="1" hasCustomPrompt="1"/>
          </p:nvPr>
        </p:nvSpPr>
        <p:spPr>
          <a:prstGeom prst="rect">
            <a:avLst/>
          </a:prstGeom>
        </p:spPr>
        <p:txBody>
          <a:body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xfrm>
            <a:off x="643466" y="1794933"/>
            <a:ext cx="11717868" cy="765307"/>
          </a:xfrm>
          <a:prstGeom prst="rect">
            <a:avLst/>
          </a:prstGeom>
        </p:spPr>
        <p:txBody>
          <a:bodyPr anchor="t"/>
          <a:lstStyle>
            <a:lvl1pPr>
              <a:defRPr spc="-119" sz="6000"/>
            </a:lvl1pPr>
          </a:lstStyle>
          <a:p>
            <a:pPr/>
            <a:r>
              <a:t>Slide Title</a:t>
            </a:r>
          </a:p>
        </p:txBody>
      </p:sp>
      <p:sp>
        <p:nvSpPr>
          <p:cNvPr id="100" name="Slide Subtitle"/>
          <p:cNvSpPr txBox="1"/>
          <p:nvPr>
            <p:ph type="body" sz="quarter" idx="21" hasCustomPrompt="1"/>
          </p:nvPr>
        </p:nvSpPr>
        <p:spPr>
          <a:xfrm>
            <a:off x="643466" y="2484779"/>
            <a:ext cx="11717868" cy="498550"/>
          </a:xfrm>
          <a:prstGeom prst="rect">
            <a:avLst/>
          </a:prstGeom>
        </p:spPr>
        <p:txBody>
          <a:bodyPr lIns="24383" tIns="24383" rIns="24383" bIns="24383"/>
          <a:lstStyle>
            <a:lvl1pPr defTabSz="457877">
              <a:defRPr sz="2964"/>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Title"/>
          <p:cNvSpPr txBox="1"/>
          <p:nvPr>
            <p:ph type="title" hasCustomPrompt="1"/>
          </p:nvPr>
        </p:nvSpPr>
        <p:spPr>
          <a:xfrm>
            <a:off x="643466" y="1794933"/>
            <a:ext cx="11717868" cy="765387"/>
          </a:xfrm>
          <a:prstGeom prst="rect">
            <a:avLst/>
          </a:prstGeom>
        </p:spPr>
        <p:txBody>
          <a:bodyPr anchor="t"/>
          <a:lstStyle>
            <a:lvl1pPr>
              <a:defRPr spc="-119" sz="6000"/>
            </a:lvl1pPr>
          </a:lstStyle>
          <a:p>
            <a:pPr/>
            <a:r>
              <a:t>Agenda Title</a:t>
            </a:r>
          </a:p>
        </p:txBody>
      </p:sp>
      <p:sp>
        <p:nvSpPr>
          <p:cNvPr id="109" name="Agenda Subtitle"/>
          <p:cNvSpPr txBox="1"/>
          <p:nvPr>
            <p:ph type="body" sz="quarter" idx="21" hasCustomPrompt="1"/>
          </p:nvPr>
        </p:nvSpPr>
        <p:spPr>
          <a:xfrm>
            <a:off x="643466" y="2484779"/>
            <a:ext cx="11717868" cy="498550"/>
          </a:xfrm>
          <a:prstGeom prst="rect">
            <a:avLst/>
          </a:prstGeom>
        </p:spPr>
        <p:txBody>
          <a:bodyPr lIns="24383" tIns="24383" rIns="24383" bIns="24383"/>
          <a:lstStyle>
            <a:lvl1pPr defTabSz="457877">
              <a:defRPr sz="2964"/>
            </a:lvl1pPr>
          </a:lstStyle>
          <a:p>
            <a:pPr/>
            <a:r>
              <a:t>Agenda Subtitle</a:t>
            </a:r>
          </a:p>
        </p:txBody>
      </p:sp>
      <p:sp>
        <p:nvSpPr>
          <p:cNvPr id="110" name="Body Level One…"/>
          <p:cNvSpPr txBox="1"/>
          <p:nvPr>
            <p:ph type="body" idx="1" hasCustomPrompt="1"/>
          </p:nvPr>
        </p:nvSpPr>
        <p:spPr>
          <a:xfrm>
            <a:off x="643466" y="3485069"/>
            <a:ext cx="11717868" cy="4403207"/>
          </a:xfrm>
          <a:prstGeom prst="rect">
            <a:avLst/>
          </a:prstGeom>
        </p:spPr>
        <p:txBody>
          <a:bodyPr/>
          <a:lstStyle>
            <a:lvl1pPr>
              <a:spcBef>
                <a:spcPts val="1200"/>
              </a:spcBef>
              <a:defRPr b="0" spc="-38"/>
            </a:lvl1pPr>
            <a:lvl2pPr>
              <a:spcBef>
                <a:spcPts val="1200"/>
              </a:spcBef>
              <a:defRPr b="0" spc="-38"/>
            </a:lvl2pPr>
            <a:lvl3pPr>
              <a:spcBef>
                <a:spcPts val="1200"/>
              </a:spcBef>
              <a:defRPr b="0" spc="-38"/>
            </a:lvl3pPr>
            <a:lvl4pPr>
              <a:spcBef>
                <a:spcPts val="1200"/>
              </a:spcBef>
              <a:defRPr b="0" spc="-38"/>
            </a:lvl4pPr>
            <a:lvl5pPr>
              <a:spcBef>
                <a:spcPts val="1200"/>
              </a:spcBef>
              <a:defRPr b="0" spc="-38"/>
            </a:lvl5pPr>
          </a:lstStyle>
          <a:p>
            <a:pPr/>
            <a:r>
              <a:t>Agenda Topics</a:t>
            </a:r>
          </a:p>
          <a:p>
            <a:pPr lvl="1"/>
            <a:r>
              <a:t/>
            </a:r>
          </a:p>
          <a:p>
            <a:pPr lvl="2"/>
            <a:r>
              <a:t/>
            </a:r>
          </a:p>
          <a:p>
            <a:pPr lvl="3"/>
            <a:r>
              <a:t/>
            </a:r>
          </a:p>
          <a:p>
            <a:pPr lvl="4"/>
            <a:r>
              <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quarter" idx="1" hasCustomPrompt="1"/>
          </p:nvPr>
        </p:nvSpPr>
        <p:spPr>
          <a:xfrm>
            <a:off x="643466" y="3843649"/>
            <a:ext cx="11717868" cy="2066302"/>
          </a:xfrm>
          <a:prstGeom prst="rect">
            <a:avLst/>
          </a:prstGeom>
        </p:spPr>
        <p:txBody>
          <a:bodyPr anchor="ctr"/>
          <a:lstStyle>
            <a:lvl1pPr algn="ctr" defTabSz="1733930">
              <a:lnSpc>
                <a:spcPct val="80000"/>
              </a:lnSpc>
              <a:defRPr b="0" spc="-164" sz="8200">
                <a:latin typeface="Helvetica Neue Medium"/>
                <a:ea typeface="Helvetica Neue Medium"/>
                <a:cs typeface="Helvetica Neue Medium"/>
                <a:sym typeface="Helvetica Neue Medium"/>
              </a:defRPr>
            </a:lvl1pPr>
            <a:lvl2pPr algn="ctr" defTabSz="1733930">
              <a:lnSpc>
                <a:spcPct val="80000"/>
              </a:lnSpc>
              <a:defRPr b="0" spc="-164" sz="8200">
                <a:latin typeface="Helvetica Neue Medium"/>
                <a:ea typeface="Helvetica Neue Medium"/>
                <a:cs typeface="Helvetica Neue Medium"/>
                <a:sym typeface="Helvetica Neue Medium"/>
              </a:defRPr>
            </a:lvl2pPr>
            <a:lvl3pPr algn="ctr" defTabSz="1733930">
              <a:lnSpc>
                <a:spcPct val="80000"/>
              </a:lnSpc>
              <a:defRPr b="0" spc="-164" sz="8200">
                <a:latin typeface="Helvetica Neue Medium"/>
                <a:ea typeface="Helvetica Neue Medium"/>
                <a:cs typeface="Helvetica Neue Medium"/>
                <a:sym typeface="Helvetica Neue Medium"/>
              </a:defRPr>
            </a:lvl3pPr>
            <a:lvl4pPr algn="ctr" defTabSz="1733930">
              <a:lnSpc>
                <a:spcPct val="80000"/>
              </a:lnSpc>
              <a:defRPr b="0" spc="-164" sz="8200">
                <a:latin typeface="Helvetica Neue Medium"/>
                <a:ea typeface="Helvetica Neue Medium"/>
                <a:cs typeface="Helvetica Neue Medium"/>
                <a:sym typeface="Helvetica Neue Medium"/>
              </a:defRPr>
            </a:lvl4pPr>
            <a:lvl5pPr algn="ctr" defTabSz="1733930">
              <a:lnSpc>
                <a:spcPct val="80000"/>
              </a:lnSpc>
              <a:defRPr b="0"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Body Level One…"/>
          <p:cNvSpPr txBox="1"/>
          <p:nvPr>
            <p:ph type="body" sz="half" idx="1" hasCustomPrompt="1"/>
          </p:nvPr>
        </p:nvSpPr>
        <p:spPr>
          <a:xfrm>
            <a:off x="643466" y="1793027"/>
            <a:ext cx="11717868" cy="3862179"/>
          </a:xfrm>
          <a:prstGeom prst="rect">
            <a:avLst/>
          </a:prstGeom>
        </p:spPr>
        <p:txBody>
          <a:bodyPr anchor="b"/>
          <a:lstStyle>
            <a:lvl1pPr algn="ctr" defTabSz="1733930">
              <a:lnSpc>
                <a:spcPct val="80000"/>
              </a:lnSpc>
              <a:defRPr spc="-176" sz="17600"/>
            </a:lvl1pPr>
            <a:lvl2pPr algn="ctr" defTabSz="1733930">
              <a:lnSpc>
                <a:spcPct val="80000"/>
              </a:lnSpc>
              <a:defRPr spc="-176" sz="17600"/>
            </a:lvl2pPr>
            <a:lvl3pPr algn="ctr" defTabSz="1733930">
              <a:lnSpc>
                <a:spcPct val="80000"/>
              </a:lnSpc>
              <a:defRPr spc="-176" sz="17600"/>
            </a:lvl3pPr>
            <a:lvl4pPr algn="ctr" defTabSz="1733930">
              <a:lnSpc>
                <a:spcPct val="80000"/>
              </a:lnSpc>
              <a:defRPr spc="-176" sz="17600"/>
            </a:lvl4pPr>
            <a:lvl5pPr algn="ctr" defTabSz="1733930">
              <a:lnSpc>
                <a:spcPct val="80000"/>
              </a:lnSpc>
              <a:defRPr spc="-176" sz="17600"/>
            </a:lvl5pPr>
          </a:lstStyle>
          <a:p>
            <a:pPr/>
            <a:r>
              <a:t>100%</a:t>
            </a:r>
          </a:p>
          <a:p>
            <a:pPr lvl="1"/>
            <a:r>
              <a:t/>
            </a:r>
          </a:p>
          <a:p>
            <a:pPr lvl="2"/>
            <a:r>
              <a:t/>
            </a:r>
          </a:p>
          <a:p>
            <a:pPr lvl="3"/>
            <a:r>
              <a:t/>
            </a:r>
          </a:p>
          <a:p>
            <a:pPr lvl="4"/>
            <a:r>
              <a:t/>
            </a:r>
          </a:p>
        </p:txBody>
      </p:sp>
      <p:sp>
        <p:nvSpPr>
          <p:cNvPr id="127" name="Fact information"/>
          <p:cNvSpPr txBox="1"/>
          <p:nvPr>
            <p:ph type="body" sz="quarter" idx="21" hasCustomPrompt="1"/>
          </p:nvPr>
        </p:nvSpPr>
        <p:spPr>
          <a:xfrm>
            <a:off x="643466" y="5625696"/>
            <a:ext cx="11717868" cy="498550"/>
          </a:xfrm>
          <a:prstGeom prst="rect">
            <a:avLst/>
          </a:prstGeom>
        </p:spPr>
        <p:txBody>
          <a:bodyPr lIns="24383" tIns="24383" rIns="24383" bIns="24383"/>
          <a:lstStyle>
            <a:lvl1pPr algn="ctr" defTabSz="457877">
              <a:defRPr sz="2964"/>
            </a:lvl1pPr>
          </a:lstStyle>
          <a:p>
            <a:pPr/>
            <a:r>
              <a:t>Fact information</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Attribution"/>
          <p:cNvSpPr txBox="1"/>
          <p:nvPr>
            <p:ph type="body" sz="quarter" idx="21" hasCustomPrompt="1"/>
          </p:nvPr>
        </p:nvSpPr>
        <p:spPr>
          <a:xfrm>
            <a:off x="1296013" y="6912775"/>
            <a:ext cx="10773362" cy="339723"/>
          </a:xfrm>
          <a:prstGeom prst="rect">
            <a:avLst/>
          </a:prstGeom>
        </p:spPr>
        <p:txBody>
          <a:bodyPr lIns="24383" tIns="24383" rIns="24383" bIns="24383"/>
          <a:lstStyle>
            <a:lvl1pPr defTabSz="487228">
              <a:defRPr sz="1992"/>
            </a:lvl1pPr>
          </a:lstStyle>
          <a:p>
            <a:pPr/>
            <a:r>
              <a:t>Attribution</a:t>
            </a:r>
          </a:p>
        </p:txBody>
      </p:sp>
      <p:sp>
        <p:nvSpPr>
          <p:cNvPr id="136" name="Body Level One…"/>
          <p:cNvSpPr txBox="1"/>
          <p:nvPr>
            <p:ph type="body" sz="quarter" idx="1" hasCustomPrompt="1"/>
          </p:nvPr>
        </p:nvSpPr>
        <p:spPr>
          <a:xfrm>
            <a:off x="935425" y="3853792"/>
            <a:ext cx="11133950" cy="2046016"/>
          </a:xfrm>
          <a:prstGeom prst="rect">
            <a:avLst/>
          </a:prstGeom>
        </p:spPr>
        <p:txBody>
          <a:bodyPr/>
          <a:lstStyle>
            <a:lvl1pPr marL="454345" indent="-334151" defTabSz="1733930">
              <a:lnSpc>
                <a:spcPct val="90000"/>
              </a:lnSpc>
              <a:defRPr b="0" spc="-119" sz="6000">
                <a:latin typeface="Helvetica Neue Medium"/>
                <a:ea typeface="Helvetica Neue Medium"/>
                <a:cs typeface="Helvetica Neue Medium"/>
                <a:sym typeface="Helvetica Neue Medium"/>
              </a:defRPr>
            </a:lvl1pPr>
            <a:lvl2pPr marL="454345" indent="123048" defTabSz="1733930">
              <a:lnSpc>
                <a:spcPct val="90000"/>
              </a:lnSpc>
              <a:defRPr b="0" spc="-119" sz="6000">
                <a:latin typeface="Helvetica Neue Medium"/>
                <a:ea typeface="Helvetica Neue Medium"/>
                <a:cs typeface="Helvetica Neue Medium"/>
                <a:sym typeface="Helvetica Neue Medium"/>
              </a:defRPr>
            </a:lvl2pPr>
            <a:lvl3pPr marL="454345" indent="580248" defTabSz="1733930">
              <a:lnSpc>
                <a:spcPct val="90000"/>
              </a:lnSpc>
              <a:defRPr b="0" spc="-119" sz="6000">
                <a:latin typeface="Helvetica Neue Medium"/>
                <a:ea typeface="Helvetica Neue Medium"/>
                <a:cs typeface="Helvetica Neue Medium"/>
                <a:sym typeface="Helvetica Neue Medium"/>
              </a:defRPr>
            </a:lvl3pPr>
            <a:lvl4pPr marL="454345" indent="1037448" defTabSz="1733930">
              <a:lnSpc>
                <a:spcPct val="90000"/>
              </a:lnSpc>
              <a:defRPr b="0" spc="-119" sz="6000">
                <a:latin typeface="Helvetica Neue Medium"/>
                <a:ea typeface="Helvetica Neue Medium"/>
                <a:cs typeface="Helvetica Neue Medium"/>
                <a:sym typeface="Helvetica Neue Medium"/>
              </a:defRPr>
            </a:lvl4pPr>
            <a:lvl5pPr marL="454345" indent="1494648" defTabSz="1733930">
              <a:lnSpc>
                <a:spcPct val="90000"/>
              </a:lnSpc>
              <a:defRPr b="0"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Bowl of salad with fried rice, boiled eggs, and chopsticks"/>
          <p:cNvSpPr/>
          <p:nvPr>
            <p:ph type="pic" sz="quarter" idx="21"/>
          </p:nvPr>
        </p:nvSpPr>
        <p:spPr>
          <a:xfrm>
            <a:off x="8405707" y="1761066"/>
            <a:ext cx="3967520" cy="3173162"/>
          </a:xfrm>
          <a:prstGeom prst="rect">
            <a:avLst/>
          </a:prstGeom>
        </p:spPr>
        <p:txBody>
          <a:bodyPr lIns="91439" tIns="45719" rIns="91439" bIns="45719">
            <a:noAutofit/>
          </a:bodyPr>
          <a:lstStyle/>
          <a:p>
            <a:pPr/>
          </a:p>
        </p:txBody>
      </p:sp>
      <p:sp>
        <p:nvSpPr>
          <p:cNvPr id="145" name="Bowl with salmon cakes, salad, and hummus "/>
          <p:cNvSpPr/>
          <p:nvPr>
            <p:ph type="pic" sz="half" idx="22"/>
          </p:nvPr>
        </p:nvSpPr>
        <p:spPr>
          <a:xfrm>
            <a:off x="7200053" y="3340946"/>
            <a:ext cx="5567681" cy="6480097"/>
          </a:xfrm>
          <a:prstGeom prst="rect">
            <a:avLst/>
          </a:prstGeom>
        </p:spPr>
        <p:txBody>
          <a:bodyPr lIns="91439" tIns="45719" rIns="91439" bIns="45719">
            <a:noAutofit/>
          </a:bodyPr>
          <a:lstStyle/>
          <a:p>
            <a:pPr/>
          </a:p>
        </p:txBody>
      </p:sp>
      <p:sp>
        <p:nvSpPr>
          <p:cNvPr id="146" name="Bowl of pappardelle pasta with parsley butter, roasted hazelnuts, and shaved parmesan cheese"/>
          <p:cNvSpPr/>
          <p:nvPr>
            <p:ph type="pic" idx="23"/>
          </p:nvPr>
        </p:nvSpPr>
        <p:spPr>
          <a:xfrm>
            <a:off x="-74508" y="1483359"/>
            <a:ext cx="8859522" cy="6644641"/>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bowl of salad with fried rice, boiled eggs, and chopsticks"/>
          <p:cNvSpPr/>
          <p:nvPr>
            <p:ph type="pic" idx="21"/>
          </p:nvPr>
        </p:nvSpPr>
        <p:spPr>
          <a:xfrm>
            <a:off x="-711201" y="-1727201"/>
            <a:ext cx="14427201" cy="11541762"/>
          </a:xfrm>
          <a:prstGeom prst="rect">
            <a:avLst/>
          </a:prstGeom>
        </p:spPr>
        <p:txBody>
          <a:bodyPr lIns="91439" tIns="45719" rIns="91439" bIns="45719">
            <a:noAutofit/>
          </a:bodyPr>
          <a:lstStyle/>
          <a:p>
            <a:pPr/>
          </a:p>
        </p:txBody>
      </p:sp>
      <p:sp>
        <p:nvSpPr>
          <p:cNvPr id="15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616374" y="528319"/>
            <a:ext cx="14264642" cy="85434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43466" y="5019040"/>
            <a:ext cx="11717868" cy="2479041"/>
          </a:xfrm>
          <a:prstGeom prst="rect">
            <a:avLst/>
          </a:prstGeom>
        </p:spPr>
        <p:txBody>
          <a:bodyPr/>
          <a:lstStyle/>
          <a:p>
            <a:pPr/>
            <a:r>
              <a:t>Presentation Title</a:t>
            </a:r>
          </a:p>
        </p:txBody>
      </p:sp>
      <p:sp>
        <p:nvSpPr>
          <p:cNvPr id="23" name="Author and Date"/>
          <p:cNvSpPr txBox="1"/>
          <p:nvPr>
            <p:ph type="body" sz="quarter" idx="22" hasCustomPrompt="1"/>
          </p:nvPr>
        </p:nvSpPr>
        <p:spPr>
          <a:xfrm>
            <a:off x="644101" y="1809140"/>
            <a:ext cx="11716599" cy="339722"/>
          </a:xfrm>
          <a:prstGeom prst="rect">
            <a:avLst/>
          </a:prstGeom>
        </p:spPr>
        <p:txBody>
          <a:bodyPr lIns="24383" tIns="24383" rIns="24383" bIns="24383"/>
          <a:lstStyle>
            <a:lvl1pPr defTabSz="487228">
              <a:defRPr sz="1992"/>
            </a:lvl1pPr>
          </a:lstStyle>
          <a:p>
            <a:pPr/>
            <a:r>
              <a:t>Author and Date</a:t>
            </a:r>
          </a:p>
        </p:txBody>
      </p:sp>
      <p:sp>
        <p:nvSpPr>
          <p:cNvPr id="24" name="Body Level One…"/>
          <p:cNvSpPr txBox="1"/>
          <p:nvPr>
            <p:ph type="body" sz="quarter" idx="1" hasCustomPrompt="1"/>
          </p:nvPr>
        </p:nvSpPr>
        <p:spPr>
          <a:xfrm>
            <a:off x="643466" y="7411152"/>
            <a:ext cx="11717868" cy="595708"/>
          </a:xfrm>
          <a:prstGeom prst="rect">
            <a:avLst/>
          </a:prstGeom>
        </p:spPr>
        <p:txBody>
          <a:body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p:cNvSpPr/>
          <p:nvPr>
            <p:ph type="pic" sz="half" idx="21"/>
          </p:nvPr>
        </p:nvSpPr>
        <p:spPr>
          <a:xfrm>
            <a:off x="5852159" y="1110826"/>
            <a:ext cx="6477248" cy="7538721"/>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643466" y="1896533"/>
            <a:ext cx="5215468" cy="3137213"/>
          </a:xfrm>
          <a:prstGeom prst="rect">
            <a:avLst/>
          </a:prstGeom>
        </p:spPr>
        <p:txBody>
          <a:bodyPr/>
          <a:lstStyle>
            <a:lvl1pPr>
              <a:defRPr spc="-119" sz="6000"/>
            </a:lvl1pPr>
          </a:lstStyle>
          <a:p>
            <a:pPr/>
            <a:r>
              <a:t>Slide Title</a:t>
            </a:r>
          </a:p>
        </p:txBody>
      </p:sp>
      <p:sp>
        <p:nvSpPr>
          <p:cNvPr id="34" name="Body Level One…"/>
          <p:cNvSpPr txBox="1"/>
          <p:nvPr>
            <p:ph type="body" sz="quarter" idx="1" hasCustomPrompt="1"/>
          </p:nvPr>
        </p:nvSpPr>
        <p:spPr>
          <a:xfrm>
            <a:off x="643466" y="4984841"/>
            <a:ext cx="5215468" cy="2872226"/>
          </a:xfrm>
          <a:prstGeom prst="rect">
            <a:avLst/>
          </a:prstGeom>
        </p:spPr>
        <p:txBody>
          <a:body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6380889" y="8170057"/>
            <a:ext cx="236357" cy="22772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xfrm>
            <a:off x="643466" y="1794933"/>
            <a:ext cx="11717868" cy="764354"/>
          </a:xfrm>
          <a:prstGeom prst="rect">
            <a:avLst/>
          </a:prstGeom>
        </p:spPr>
        <p:txBody>
          <a:bodyPr anchor="t"/>
          <a:lstStyle>
            <a:lvl1pPr>
              <a:defRPr spc="-119" sz="6000"/>
            </a:lvl1pPr>
          </a:lstStyle>
          <a:p>
            <a:pPr/>
            <a:r>
              <a:t>Slide Title</a:t>
            </a:r>
          </a:p>
        </p:txBody>
      </p:sp>
      <p:sp>
        <p:nvSpPr>
          <p:cNvPr id="43" name="Slide Subtitle"/>
          <p:cNvSpPr txBox="1"/>
          <p:nvPr>
            <p:ph type="body" sz="quarter" idx="21" hasCustomPrompt="1"/>
          </p:nvPr>
        </p:nvSpPr>
        <p:spPr>
          <a:xfrm>
            <a:off x="643466" y="2484779"/>
            <a:ext cx="11717868" cy="498550"/>
          </a:xfrm>
          <a:prstGeom prst="rect">
            <a:avLst/>
          </a:prstGeom>
        </p:spPr>
        <p:txBody>
          <a:bodyPr lIns="24383" tIns="24383" rIns="24383" bIns="24383"/>
          <a:lstStyle>
            <a:lvl1pPr defTabSz="457877">
              <a:defRPr sz="2964"/>
            </a:lvl1pPr>
          </a:lstStyle>
          <a:p>
            <a:pPr/>
            <a:r>
              <a:t>Slide Subtitle</a:t>
            </a:r>
          </a:p>
        </p:txBody>
      </p:sp>
      <p:sp>
        <p:nvSpPr>
          <p:cNvPr id="44" name="Body Level One…"/>
          <p:cNvSpPr txBox="1"/>
          <p:nvPr>
            <p:ph type="body" idx="1" hasCustomPrompt="1"/>
          </p:nvPr>
        </p:nvSpPr>
        <p:spPr>
          <a:xfrm>
            <a:off x="643466" y="3485069"/>
            <a:ext cx="11717868" cy="4403207"/>
          </a:xfrm>
          <a:prstGeom prst="rect">
            <a:avLst/>
          </a:prstGeom>
        </p:spPr>
        <p:txBody>
          <a:bodyPr/>
          <a:lstStyle>
            <a:lvl1pPr marL="431800" indent="-431800" defTabSz="1733930">
              <a:lnSpc>
                <a:spcPct val="90000"/>
              </a:lnSpc>
              <a:spcBef>
                <a:spcPts val="3200"/>
              </a:spcBef>
              <a:buSzPct val="123000"/>
              <a:buChar char="•"/>
              <a:defRPr b="0" sz="3400"/>
            </a:lvl1pPr>
            <a:lvl2pPr marL="1041400" indent="-431800" defTabSz="1733930">
              <a:lnSpc>
                <a:spcPct val="90000"/>
              </a:lnSpc>
              <a:spcBef>
                <a:spcPts val="3200"/>
              </a:spcBef>
              <a:buSzPct val="123000"/>
              <a:buChar char="•"/>
              <a:defRPr b="0" sz="3400"/>
            </a:lvl2pPr>
            <a:lvl3pPr marL="1651000" indent="-431800" defTabSz="1733930">
              <a:lnSpc>
                <a:spcPct val="90000"/>
              </a:lnSpc>
              <a:spcBef>
                <a:spcPts val="3200"/>
              </a:spcBef>
              <a:buSzPct val="123000"/>
              <a:buChar char="•"/>
              <a:defRPr b="0" sz="3400"/>
            </a:lvl3pPr>
            <a:lvl4pPr marL="2260600" indent="-431800" defTabSz="1733930">
              <a:lnSpc>
                <a:spcPct val="90000"/>
              </a:lnSpc>
              <a:spcBef>
                <a:spcPts val="3200"/>
              </a:spcBef>
              <a:buSzPct val="123000"/>
              <a:buChar char="•"/>
              <a:defRPr b="0" sz="3400"/>
            </a:lvl4pPr>
            <a:lvl5pPr marL="2870200" indent="-431800" defTabSz="1733930">
              <a:lnSpc>
                <a:spcPct val="90000"/>
              </a:lnSpc>
              <a:spcBef>
                <a:spcPts val="3200"/>
              </a:spcBef>
              <a:buSzPct val="123000"/>
              <a:buChar char="•"/>
              <a:defRPr b="0" sz="3400"/>
            </a:lvl5p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xfrm>
            <a:off x="643466" y="3485069"/>
            <a:ext cx="11717868" cy="4403207"/>
          </a:xfrm>
          <a:prstGeom prst="rect">
            <a:avLst/>
          </a:prstGeom>
        </p:spPr>
        <p:txBody>
          <a:bodyPr numCol="2" spcCol="585893"/>
          <a:lstStyle>
            <a:lvl1pPr marL="431800" indent="-431800" defTabSz="1733930">
              <a:lnSpc>
                <a:spcPct val="90000"/>
              </a:lnSpc>
              <a:spcBef>
                <a:spcPts val="3200"/>
              </a:spcBef>
              <a:buSzPct val="123000"/>
              <a:buChar char="•"/>
              <a:defRPr b="0" sz="3400"/>
            </a:lvl1pPr>
            <a:lvl2pPr marL="1041400" indent="-431800" defTabSz="1733930">
              <a:lnSpc>
                <a:spcPct val="90000"/>
              </a:lnSpc>
              <a:spcBef>
                <a:spcPts val="3200"/>
              </a:spcBef>
              <a:buSzPct val="123000"/>
              <a:buChar char="•"/>
              <a:defRPr b="0" sz="3400"/>
            </a:lvl2pPr>
            <a:lvl3pPr marL="1651000" indent="-431800" defTabSz="1733930">
              <a:lnSpc>
                <a:spcPct val="90000"/>
              </a:lnSpc>
              <a:spcBef>
                <a:spcPts val="3200"/>
              </a:spcBef>
              <a:buSzPct val="123000"/>
              <a:buChar char="•"/>
              <a:defRPr b="0" sz="3400"/>
            </a:lvl3pPr>
            <a:lvl4pPr marL="2260600" indent="-431800" defTabSz="1733930">
              <a:lnSpc>
                <a:spcPct val="90000"/>
              </a:lnSpc>
              <a:spcBef>
                <a:spcPts val="3200"/>
              </a:spcBef>
              <a:buSzPct val="123000"/>
              <a:buChar char="•"/>
              <a:defRPr b="0" sz="3400"/>
            </a:lvl4pPr>
            <a:lvl5pPr marL="2870200" indent="-431800" defTabSz="1733930">
              <a:lnSpc>
                <a:spcPct val="90000"/>
              </a:lnSpc>
              <a:spcBef>
                <a:spcPts val="3200"/>
              </a:spcBef>
              <a:buSzPct val="123000"/>
              <a:buChar char="•"/>
              <a:defRPr b="0" sz="3400"/>
            </a:lvl5p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643466" y="2484779"/>
            <a:ext cx="5215468" cy="498550"/>
          </a:xfrm>
          <a:prstGeom prst="rect">
            <a:avLst/>
          </a:prstGeom>
        </p:spPr>
        <p:txBody>
          <a:bodyPr lIns="24383" tIns="24383" rIns="24383" bIns="24383"/>
          <a:lstStyle>
            <a:lvl1pPr defTabSz="457877">
              <a:defRPr sz="2964"/>
            </a:lvl1pPr>
          </a:lstStyle>
          <a:p>
            <a:pPr/>
            <a:r>
              <a:t>Slide Subtitle</a:t>
            </a:r>
          </a:p>
        </p:txBody>
      </p:sp>
      <p:sp>
        <p:nvSpPr>
          <p:cNvPr id="61" name="Body Level One…"/>
          <p:cNvSpPr txBox="1"/>
          <p:nvPr>
            <p:ph type="body" sz="quarter" idx="1" hasCustomPrompt="1"/>
          </p:nvPr>
        </p:nvSpPr>
        <p:spPr>
          <a:xfrm>
            <a:off x="643466" y="3485069"/>
            <a:ext cx="5215468" cy="4403536"/>
          </a:xfrm>
          <a:prstGeom prst="rect">
            <a:avLst/>
          </a:prstGeom>
        </p:spPr>
        <p:txBody>
          <a:bodyPr/>
          <a:lstStyle>
            <a:lvl1pPr marL="431800" indent="-431800" defTabSz="1733930">
              <a:lnSpc>
                <a:spcPct val="90000"/>
              </a:lnSpc>
              <a:spcBef>
                <a:spcPts val="3200"/>
              </a:spcBef>
              <a:buSzPct val="123000"/>
              <a:buChar char="•"/>
              <a:defRPr b="0" sz="3400"/>
            </a:lvl1pPr>
            <a:lvl2pPr marL="1041400" indent="-431800" defTabSz="1733930">
              <a:lnSpc>
                <a:spcPct val="90000"/>
              </a:lnSpc>
              <a:spcBef>
                <a:spcPts val="3200"/>
              </a:spcBef>
              <a:buSzPct val="123000"/>
              <a:buChar char="•"/>
              <a:defRPr b="0" sz="3400"/>
            </a:lvl2pPr>
            <a:lvl3pPr marL="1651000" indent="-431800" defTabSz="1733930">
              <a:lnSpc>
                <a:spcPct val="90000"/>
              </a:lnSpc>
              <a:spcBef>
                <a:spcPts val="3200"/>
              </a:spcBef>
              <a:buSzPct val="123000"/>
              <a:buChar char="•"/>
              <a:defRPr b="0" sz="3400"/>
            </a:lvl3pPr>
            <a:lvl4pPr marL="2260600" indent="-431800" defTabSz="1733930">
              <a:lnSpc>
                <a:spcPct val="90000"/>
              </a:lnSpc>
              <a:spcBef>
                <a:spcPts val="3200"/>
              </a:spcBef>
              <a:buSzPct val="123000"/>
              <a:buChar char="•"/>
              <a:defRPr b="0" sz="3400"/>
            </a:lvl4pPr>
            <a:lvl5pPr marL="2870200" indent="-431800" defTabSz="1733930">
              <a:lnSpc>
                <a:spcPct val="90000"/>
              </a:lnSpc>
              <a:spcBef>
                <a:spcPts val="3200"/>
              </a:spcBef>
              <a:buSzPct val="123000"/>
              <a:buChar char="•"/>
              <a:defRPr b="0" sz="3400"/>
            </a:lvl5pPr>
          </a:lstStyle>
          <a:p>
            <a:pPr/>
            <a:r>
              <a:t>Slide bullet text</a:t>
            </a:r>
          </a:p>
          <a:p>
            <a:pPr lvl="1"/>
            <a:r>
              <a:t/>
            </a:r>
          </a:p>
          <a:p>
            <a:pPr lvl="2"/>
            <a:r>
              <a:t/>
            </a:r>
          </a:p>
          <a:p>
            <a:pPr lvl="3"/>
            <a:r>
              <a:t/>
            </a:r>
          </a:p>
          <a:p>
            <a:pPr lvl="4"/>
            <a:r>
              <a:t/>
            </a:r>
          </a:p>
        </p:txBody>
      </p:sp>
      <p:sp>
        <p:nvSpPr>
          <p:cNvPr id="62" name="Bowl of pappardelle pasta with parsley butter, roasted hazelnuts, and shaved parmesan cheese"/>
          <p:cNvSpPr/>
          <p:nvPr>
            <p:ph type="pic" sz="half" idx="22"/>
          </p:nvPr>
        </p:nvSpPr>
        <p:spPr>
          <a:xfrm>
            <a:off x="6502400" y="1001991"/>
            <a:ext cx="5822333" cy="7763111"/>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643466" y="1794933"/>
            <a:ext cx="5215468" cy="765387"/>
          </a:xfrm>
          <a:prstGeom prst="rect">
            <a:avLst/>
          </a:prstGeom>
        </p:spPr>
        <p:txBody>
          <a:bodyPr anchor="t"/>
          <a:lstStyle>
            <a:lvl1pPr>
              <a:defRPr spc="-119" sz="6000"/>
            </a:lvl1p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643466" y="2484779"/>
            <a:ext cx="5215468" cy="498550"/>
          </a:xfrm>
          <a:prstGeom prst="rect">
            <a:avLst/>
          </a:prstGeom>
        </p:spPr>
        <p:txBody>
          <a:bodyPr lIns="24383" tIns="24383" rIns="24383" bIns="24383"/>
          <a:lstStyle>
            <a:lvl1pPr defTabSz="457877">
              <a:defRPr sz="2964"/>
            </a:lvl1pPr>
          </a:lstStyle>
          <a:p>
            <a:pPr/>
            <a:r>
              <a:t>Slide Subtitle</a:t>
            </a:r>
          </a:p>
        </p:txBody>
      </p:sp>
      <p:sp>
        <p:nvSpPr>
          <p:cNvPr id="72" name="Body Level One…"/>
          <p:cNvSpPr txBox="1"/>
          <p:nvPr>
            <p:ph type="body" sz="quarter" idx="1" hasCustomPrompt="1"/>
          </p:nvPr>
        </p:nvSpPr>
        <p:spPr>
          <a:xfrm>
            <a:off x="643466" y="3485069"/>
            <a:ext cx="5215468" cy="4403536"/>
          </a:xfrm>
          <a:prstGeom prst="rect">
            <a:avLst/>
          </a:prstGeom>
        </p:spPr>
        <p:txBody>
          <a:bodyPr/>
          <a:lstStyle>
            <a:lvl1pPr marL="431800" indent="-431800" defTabSz="1733930">
              <a:lnSpc>
                <a:spcPct val="90000"/>
              </a:lnSpc>
              <a:spcBef>
                <a:spcPts val="3200"/>
              </a:spcBef>
              <a:buSzPct val="123000"/>
              <a:buChar char="•"/>
              <a:defRPr b="0" sz="3400"/>
            </a:lvl1pPr>
            <a:lvl2pPr marL="1041400" indent="-431800" defTabSz="1733930">
              <a:lnSpc>
                <a:spcPct val="90000"/>
              </a:lnSpc>
              <a:spcBef>
                <a:spcPts val="3200"/>
              </a:spcBef>
              <a:buSzPct val="123000"/>
              <a:buChar char="•"/>
              <a:defRPr b="0" sz="3400"/>
            </a:lvl2pPr>
            <a:lvl3pPr marL="1651000" indent="-431800" defTabSz="1733930">
              <a:lnSpc>
                <a:spcPct val="90000"/>
              </a:lnSpc>
              <a:spcBef>
                <a:spcPts val="3200"/>
              </a:spcBef>
              <a:buSzPct val="123000"/>
              <a:buChar char="•"/>
              <a:defRPr b="0" sz="3400"/>
            </a:lvl3pPr>
            <a:lvl4pPr marL="2260600" indent="-431800" defTabSz="1733930">
              <a:lnSpc>
                <a:spcPct val="90000"/>
              </a:lnSpc>
              <a:spcBef>
                <a:spcPts val="3200"/>
              </a:spcBef>
              <a:buSzPct val="123000"/>
              <a:buChar char="•"/>
              <a:defRPr b="0" sz="3400"/>
            </a:lvl4pPr>
            <a:lvl5pPr marL="2870200" indent="-431800" defTabSz="1733930">
              <a:lnSpc>
                <a:spcPct val="90000"/>
              </a:lnSpc>
              <a:spcBef>
                <a:spcPts val="3200"/>
              </a:spcBef>
              <a:buSzPct val="123000"/>
              <a:buChar char="•"/>
              <a:defRPr b="0" sz="3400"/>
            </a:lvl5pPr>
          </a:lstStyle>
          <a:p>
            <a:pPr/>
            <a:r>
              <a:t>Slide bullet text</a:t>
            </a:r>
          </a:p>
          <a:p>
            <a:pPr lvl="1"/>
            <a:r>
              <a:t/>
            </a:r>
          </a:p>
          <a:p>
            <a:pPr lvl="2"/>
            <a:r>
              <a:t/>
            </a:r>
          </a:p>
          <a:p>
            <a:pPr lvl="3"/>
            <a:r>
              <a:t/>
            </a:r>
          </a:p>
          <a:p>
            <a:pPr lvl="4"/>
            <a:r>
              <a:t/>
            </a:r>
          </a:p>
        </p:txBody>
      </p:sp>
      <p:sp>
        <p:nvSpPr>
          <p:cNvPr id="73" name="Slide Title"/>
          <p:cNvSpPr txBox="1"/>
          <p:nvPr>
            <p:ph type="title" hasCustomPrompt="1"/>
          </p:nvPr>
        </p:nvSpPr>
        <p:spPr>
          <a:xfrm>
            <a:off x="643466" y="1794933"/>
            <a:ext cx="5215468" cy="765387"/>
          </a:xfrm>
          <a:prstGeom prst="rect">
            <a:avLst/>
          </a:prstGeom>
        </p:spPr>
        <p:txBody>
          <a:bodyPr anchor="t"/>
          <a:lstStyle>
            <a:lvl1pPr>
              <a:defRPr spc="-119" sz="6000"/>
            </a:lvl1pPr>
          </a:lstStyle>
          <a:p>
            <a:pPr/>
            <a:r>
              <a:t>Slide Title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Subtitle"/>
          <p:cNvSpPr txBox="1"/>
          <p:nvPr>
            <p:ph type="body" sz="quarter" idx="21" hasCustomPrompt="1"/>
          </p:nvPr>
        </p:nvSpPr>
        <p:spPr>
          <a:xfrm>
            <a:off x="643466" y="2484779"/>
            <a:ext cx="5215468" cy="498550"/>
          </a:xfrm>
          <a:prstGeom prst="rect">
            <a:avLst/>
          </a:prstGeom>
        </p:spPr>
        <p:txBody>
          <a:bodyPr lIns="24383" tIns="24383" rIns="24383" bIns="24383"/>
          <a:lstStyle>
            <a:lvl1pPr defTabSz="457877">
              <a:defRPr sz="2964"/>
            </a:lvl1pPr>
          </a:lstStyle>
          <a:p>
            <a:pPr/>
            <a:r>
              <a:t>Slide Subtitle</a:t>
            </a:r>
          </a:p>
        </p:txBody>
      </p:sp>
      <p:sp>
        <p:nvSpPr>
          <p:cNvPr id="82" name="Body Level One…"/>
          <p:cNvSpPr txBox="1"/>
          <p:nvPr>
            <p:ph type="body" sz="quarter" idx="1" hasCustomPrompt="1"/>
          </p:nvPr>
        </p:nvSpPr>
        <p:spPr>
          <a:xfrm>
            <a:off x="643466" y="3485069"/>
            <a:ext cx="5215468" cy="4403536"/>
          </a:xfrm>
          <a:prstGeom prst="rect">
            <a:avLst/>
          </a:prstGeom>
        </p:spPr>
        <p:txBody>
          <a:bodyPr/>
          <a:lstStyle>
            <a:lvl1pPr marL="431800" indent="-431800" defTabSz="1733930">
              <a:lnSpc>
                <a:spcPct val="90000"/>
              </a:lnSpc>
              <a:spcBef>
                <a:spcPts val="3200"/>
              </a:spcBef>
              <a:buSzPct val="123000"/>
              <a:buChar char="•"/>
              <a:defRPr b="0" sz="3400"/>
            </a:lvl1pPr>
            <a:lvl2pPr marL="1041400" indent="-431800" defTabSz="1733930">
              <a:lnSpc>
                <a:spcPct val="90000"/>
              </a:lnSpc>
              <a:spcBef>
                <a:spcPts val="3200"/>
              </a:spcBef>
              <a:buSzPct val="123000"/>
              <a:buChar char="•"/>
              <a:defRPr b="0" sz="3400"/>
            </a:lvl2pPr>
            <a:lvl3pPr marL="1651000" indent="-431800" defTabSz="1733930">
              <a:lnSpc>
                <a:spcPct val="90000"/>
              </a:lnSpc>
              <a:spcBef>
                <a:spcPts val="3200"/>
              </a:spcBef>
              <a:buSzPct val="123000"/>
              <a:buChar char="•"/>
              <a:defRPr b="0" sz="3400"/>
            </a:lvl3pPr>
            <a:lvl4pPr marL="2260600" indent="-431800" defTabSz="1733930">
              <a:lnSpc>
                <a:spcPct val="90000"/>
              </a:lnSpc>
              <a:spcBef>
                <a:spcPts val="3200"/>
              </a:spcBef>
              <a:buSzPct val="123000"/>
              <a:buChar char="•"/>
              <a:defRPr b="0" sz="3400"/>
            </a:lvl4pPr>
            <a:lvl5pPr marL="2870200" indent="-431800" defTabSz="1733930">
              <a:lnSpc>
                <a:spcPct val="90000"/>
              </a:lnSpc>
              <a:spcBef>
                <a:spcPts val="3200"/>
              </a:spcBef>
              <a:buSzPct val="123000"/>
              <a:buChar char="•"/>
              <a:defRPr b="0" sz="3400"/>
            </a:lvl5pPr>
          </a:lstStyle>
          <a:p>
            <a:pPr/>
            <a:r>
              <a:t>Slide bullet text</a:t>
            </a:r>
          </a:p>
          <a:p>
            <a:pPr lvl="1"/>
            <a:r>
              <a:t/>
            </a:r>
          </a:p>
          <a:p>
            <a:pPr lvl="2"/>
            <a:r>
              <a:t/>
            </a:r>
          </a:p>
          <a:p>
            <a:pPr lvl="3"/>
            <a:r>
              <a:t/>
            </a:r>
          </a:p>
          <a:p>
            <a:pPr lvl="4"/>
            <a:r>
              <a:t/>
            </a:r>
          </a:p>
        </p:txBody>
      </p:sp>
      <p:sp>
        <p:nvSpPr>
          <p:cNvPr id="83" name="Slide Title"/>
          <p:cNvSpPr txBox="1"/>
          <p:nvPr>
            <p:ph type="title" hasCustomPrompt="1"/>
          </p:nvPr>
        </p:nvSpPr>
        <p:spPr>
          <a:xfrm>
            <a:off x="643466" y="1794933"/>
            <a:ext cx="5215468" cy="765387"/>
          </a:xfrm>
          <a:prstGeom prst="rect">
            <a:avLst/>
          </a:prstGeom>
        </p:spPr>
        <p:txBody>
          <a:bodyPr anchor="t"/>
          <a:lstStyle>
            <a:lvl1pPr>
              <a:defRPr spc="-119" sz="6000"/>
            </a:lvl1pPr>
          </a:lstStyle>
          <a:p>
            <a:pPr/>
            <a:r>
              <a:t>Slide Title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91" name="Section Title"/>
          <p:cNvSpPr txBox="1"/>
          <p:nvPr>
            <p:ph type="title" hasCustomPrompt="1"/>
          </p:nvPr>
        </p:nvSpPr>
        <p:spPr>
          <a:xfrm>
            <a:off x="643464" y="3637279"/>
            <a:ext cx="11717870" cy="2479042"/>
          </a:xfrm>
          <a:prstGeom prst="rect">
            <a:avLst/>
          </a:prstGeom>
        </p:spPr>
        <p:txBody>
          <a:bodyPr anchor="ctr"/>
          <a:lstStyle>
            <a:lvl1pPr>
              <a:defRPr b="0">
                <a:latin typeface="Helvetica Neue Medium"/>
                <a:ea typeface="Helvetica Neue Medium"/>
                <a:cs typeface="Helvetica Neue Medium"/>
                <a:sym typeface="Helvetica Neue Medium"/>
              </a:defRPr>
            </a:lvl1pPr>
          </a:lstStyle>
          <a:p>
            <a:pPr/>
            <a:r>
              <a:t>Section Title</a:t>
            </a:r>
          </a:p>
        </p:txBody>
      </p:sp>
      <p:sp>
        <p:nvSpPr>
          <p:cNvPr id="92" name="Slide Number"/>
          <p:cNvSpPr txBox="1"/>
          <p:nvPr>
            <p:ph type="sldNum" sz="quarter" idx="2"/>
          </p:nvPr>
        </p:nvSpPr>
        <p:spPr>
          <a:xfrm>
            <a:off x="6380889" y="8170057"/>
            <a:ext cx="236357" cy="22772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Presentation Title"/>
          <p:cNvSpPr txBox="1"/>
          <p:nvPr>
            <p:ph type="title" hasCustomPrompt="1"/>
          </p:nvPr>
        </p:nvSpPr>
        <p:spPr>
          <a:xfrm>
            <a:off x="643464" y="2592528"/>
            <a:ext cx="11717870" cy="2479041"/>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nchor="b">
            <a:normAutofit fontScale="100000" lnSpcReduction="0"/>
          </a:bodyPr>
          <a:lstStyle/>
          <a:p>
            <a:pPr/>
            <a:r>
              <a:t>Presentation Title</a:t>
            </a:r>
          </a:p>
        </p:txBody>
      </p:sp>
      <p:sp>
        <p:nvSpPr>
          <p:cNvPr id="3" name="Body Level One…"/>
          <p:cNvSpPr txBox="1"/>
          <p:nvPr>
            <p:ph type="body" idx="1" hasCustomPrompt="1"/>
          </p:nvPr>
        </p:nvSpPr>
        <p:spPr>
          <a:xfrm>
            <a:off x="640715" y="5071568"/>
            <a:ext cx="11717868" cy="1016001"/>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normAutofit fontScale="100000" lnSpcReduction="0"/>
          </a:bodyPr>
          <a:lstStyle/>
          <a:p>
            <a:pPr/>
            <a:r>
              <a:t>Presentation Subtitle</a:t>
            </a:r>
          </a:p>
          <a:p>
            <a:pPr lvl="1"/>
            <a:r>
              <a:t/>
            </a:r>
          </a:p>
          <a:p>
            <a:pPr lvl="2"/>
            <a:r>
              <a:t/>
            </a:r>
          </a:p>
          <a:p>
            <a:pPr lvl="3"/>
            <a:r>
              <a:t/>
            </a:r>
          </a:p>
          <a:p>
            <a:pPr lvl="4"/>
            <a:r>
              <a:t/>
            </a:r>
          </a:p>
        </p:txBody>
      </p:sp>
      <p:sp>
        <p:nvSpPr>
          <p:cNvPr id="4" name="Slide Number"/>
          <p:cNvSpPr txBox="1"/>
          <p:nvPr>
            <p:ph type="sldNum" sz="quarter" idx="2"/>
          </p:nvPr>
        </p:nvSpPr>
        <p:spPr>
          <a:xfrm>
            <a:off x="6380889" y="8167799"/>
            <a:ext cx="236357" cy="227721"/>
          </a:xfrm>
          <a:prstGeom prst="rect">
            <a:avLst/>
          </a:prstGeom>
          <a:ln w="3175">
            <a:miter lim="400000"/>
          </a:ln>
        </p:spPr>
        <p:txBody>
          <a:bodyPr wrap="none" lIns="27093" tIns="27093" rIns="27093" bIns="27093" anchor="b">
            <a:spAutoFit/>
          </a:bodyPr>
          <a:lstStyle>
            <a:lvl1pPr algn="ctr" defTabSz="415431">
              <a:lnSpc>
                <a:spcPct val="100000"/>
              </a:lnSpc>
              <a:spcBef>
                <a:spcPts val="0"/>
              </a:spcBef>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64" strike="noStrike" sz="82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64" strike="noStrike" sz="82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64" strike="noStrike" sz="82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64" strike="noStrike" sz="82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64" strike="noStrike" sz="82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64" strike="noStrike" sz="82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64" strike="noStrike" sz="82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64" strike="noStrike" sz="82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64" strike="noStrike" sz="8200" u="none">
          <a:solidFill>
            <a:srgbClr val="000000"/>
          </a:solidFill>
          <a:uFillTx/>
          <a:latin typeface="+mn-lt"/>
          <a:ea typeface="+mn-ea"/>
          <a:cs typeface="+mn-cs"/>
          <a:sym typeface="Helvetica Neue"/>
        </a:defRPr>
      </a:lvl9pPr>
    </p:titleStyle>
    <p:bodyStyle>
      <a:lvl1pPr marL="0" marR="0" indent="0" algn="l" defTabSz="587022"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1pPr>
      <a:lvl2pPr marL="0" marR="0" indent="457200" algn="l" defTabSz="587022"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2pPr>
      <a:lvl3pPr marL="0" marR="0" indent="914400" algn="l" defTabSz="587022"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3pPr>
      <a:lvl4pPr marL="0" marR="0" indent="1371600" algn="l" defTabSz="587022"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4pPr>
      <a:lvl5pPr marL="0" marR="0" indent="1828800" algn="l" defTabSz="587022"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5pPr>
      <a:lvl6pPr marL="0" marR="0" indent="2286000" algn="l" defTabSz="587022"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6pPr>
      <a:lvl7pPr marL="0" marR="0" indent="2743200" algn="l" defTabSz="587022"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7pPr>
      <a:lvl8pPr marL="0" marR="0" indent="3200400" algn="l" defTabSz="587022"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8pPr>
      <a:lvl9pPr marL="0" marR="0" indent="3657600" algn="l" defTabSz="587022"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gingparentsindependence.com/" TargetMode="External"/><Relationship Id="rId3" Type="http://schemas.openxmlformats.org/officeDocument/2006/relationships/hyperlink" Target="https://agingparentsindependence.com/7videoset1" TargetMode="External"/><Relationship Id="rId4" Type="http://schemas.openxmlformats.org/officeDocument/2006/relationships/hyperlink" Target="https://agingparentsindependence.com/faithbased" TargetMode="External"/><Relationship Id="rId5" Type="http://schemas.openxmlformats.org/officeDocument/2006/relationships/hyperlink" Target="https://bit.ly/34PjUcl" TargetMode="External"/><Relationship Id="rId6" Type="http://schemas.openxmlformats.org/officeDocument/2006/relationships/hyperlink" Target="https://agingparentsindependence.com/%E2%80%A6" TargetMode="External"/><Relationship Id="rId7" Type="http://schemas.openxmlformats.org/officeDocument/2006/relationships/hyperlink" Target="https://agingparentsindependence.com/bio" TargetMode="External"/><Relationship Id="rId8" Type="http://schemas.openxmlformats.org/officeDocument/2006/relationships/hyperlink" Target="https://www.alz.org/careplanning/downloads/katz-adl.pdf" TargetMode="External"/><Relationship Id="rId9" Type="http://schemas.openxmlformats.org/officeDocument/2006/relationships/hyperlink" Target="https://www.amazon.com/Caresharing-Reciprocal-Caregiving-Complexities-Disability/dp/1594732868" TargetMode="External"/><Relationship Id="rId10"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bit.ly/3veLTiC" TargetMode="External"/><Relationship Id="rId3"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gingparentsindependence.com/%E2%80%A6" TargetMode="External"/><Relationship Id="rId3" Type="http://schemas.openxmlformats.org/officeDocument/2006/relationships/hyperlink" Target="https://agingparentsindependence.com/bio" TargetMode="External"/><Relationship Id="rId4" Type="http://schemas.openxmlformats.org/officeDocument/2006/relationships/hyperlink" Target="https://youtu.be/MFzDaBzBlL0" TargetMode="External"/><Relationship Id="rId5" Type="http://schemas.openxmlformats.org/officeDocument/2006/relationships/hyperlink" Target="https://youtu.be/6Rivxc5-2C0" TargetMode="External"/><Relationship Id="rId6" Type="http://schemas.openxmlformats.org/officeDocument/2006/relationships/hyperlink" Target="https://www.amazon.com/Spark-Revolutionary-Science-Exercise-Brain/dp/0316113514" TargetMode="External"/><Relationship Id="rId7" Type="http://schemas.openxmlformats.org/officeDocument/2006/relationships/hyperlink" Target="https://www.amazon.com/Myth-Alzheimers-Todays-Dreaded-Diagnosis/dp/0312368178" TargetMode="External"/><Relationship Id="rId8" Type="http://schemas.openxmlformats.org/officeDocument/2006/relationships/hyperlink" Target="https://www.amazon.com/Anti-Alzheimers-Prescription-Science-Proven-Prevention-Start/dp/1592404618" TargetMode="External"/><Relationship Id="rId9" Type="http://schemas.openxmlformats.org/officeDocument/2006/relationships/hyperlink" Target="https://www.amazon.com/Atomic-Habits-Proven-Build-Break/dp/0735211299" TargetMode="External"/><Relationship Id="rId10"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bit.ly/478vGsA" TargetMode="External"/><Relationship Id="rId3" Type="http://schemas.openxmlformats.org/officeDocument/2006/relationships/hyperlink" Target="http://bluezones.com" TargetMode="External"/><Relationship Id="rId4"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gingparentsindependence.com/%E2%80%A6" TargetMode="External"/><Relationship Id="rId3" Type="http://schemas.openxmlformats.org/officeDocument/2006/relationships/hyperlink" Target="https://agingparentsindependence.com/bio" TargetMode="External"/><Relationship Id="rId4" Type="http://schemas.openxmlformats.org/officeDocument/2006/relationships/hyperlink" Target="https://www.cdc.gov/obesity/data/prevalence-maps.html" TargetMode="External"/><Relationship Id="rId5" Type="http://schemas.openxmlformats.org/officeDocument/2006/relationships/hyperlink" Target="https://www.youtube.com/watch?v=rwYC8psM3sM&amp;feature=youtu.be" TargetMode="External"/><Relationship Id="rId6" Type="http://schemas.openxmlformats.org/officeDocument/2006/relationships/hyperlink" Target="https://www.bluezones.com/" TargetMode="External"/><Relationship Id="rId7"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gingparentsindependence.com/%E2%80%A6" TargetMode="External"/><Relationship Id="rId3" Type="http://schemas.openxmlformats.org/officeDocument/2006/relationships/hyperlink" Target="https://agingparentsindependence.com/bio" TargetMode="External"/><Relationship Id="rId4" Type="http://schemas.openxmlformats.org/officeDocument/2006/relationships/hyperlink" Target="https://www.alz.org/" TargetMode="External"/><Relationship Id="rId5" Type="http://schemas.openxmlformats.org/officeDocument/2006/relationships/hyperlink" Target="https://www.amenclinics.com/" TargetMode="External"/><Relationship Id="rId6" Type="http://schemas.openxmlformats.org/officeDocument/2006/relationships/hyperlink" Target="https://www.healthybrainmd.com/dr-vincent-fortanasce-md" TargetMode="External"/><Relationship Id="rId7" Type="http://schemas.openxmlformats.org/officeDocument/2006/relationships/hyperlink" Target="https://davidkatzmd.com/" TargetMode="External"/><Relationship Id="rId8" Type="http://schemas.openxmlformats.org/officeDocument/2006/relationships/hyperlink" Target="https://www.drperlmutter.com/" TargetMode="External"/><Relationship Id="rId9" Type="http://schemas.openxmlformats.org/officeDocument/2006/relationships/hyperlink" Target="https://musicandmemory.org/" TargetMode="External"/><Relationship Id="rId10" Type="http://schemas.openxmlformats.org/officeDocument/2006/relationships/hyperlink" Target="https://youtu.be/IaB5Egej0TQ" TargetMode="External"/><Relationship Id="rId11" Type="http://schemas.openxmlformats.org/officeDocument/2006/relationships/hyperlink" Target="https://youtu.be/NFCHbX2jAGI" TargetMode="External"/><Relationship Id="rId1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gingparentsindependence.com/%E2%80%A6" TargetMode="External"/><Relationship Id="rId3" Type="http://schemas.openxmlformats.org/officeDocument/2006/relationships/hyperlink" Target="https://agingparentsindependence.com/bio" TargetMode="External"/><Relationship Id="rId4" Type="http://schemas.openxmlformats.org/officeDocument/2006/relationships/hyperlink" Target="https://www.seniorsguide.com/" TargetMode="External"/><Relationship Id="rId5" Type="http://schemas.openxmlformats.org/officeDocument/2006/relationships/hyperlink" Target="https://locate.senioradvisor.com/" TargetMode="External"/><Relationship Id="rId6" Type="http://schemas.openxmlformats.org/officeDocument/2006/relationships/hyperlink" Target="https://aginginplace.com/" TargetMode="External"/><Relationship Id="rId7" Type="http://schemas.openxmlformats.org/officeDocument/2006/relationships/hyperlink" Target="https://www.ncoa.org/" TargetMode="External"/><Relationship Id="rId8" Type="http://schemas.openxmlformats.org/officeDocument/2006/relationships/hyperlink" Target="https://www.caring.com/" TargetMode="External"/><Relationship Id="rId9"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bit.ly/3RK2suz" TargetMode="External"/><Relationship Id="rId3" Type="http://schemas.openxmlformats.org/officeDocument/2006/relationships/image" Target="../media/image1.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gingparentsindependence.com/7videoset1" TargetMode="External"/><Relationship Id="rId3" Type="http://schemas.openxmlformats.org/officeDocument/2006/relationships/hyperlink" Target="https://agingparentsindependence.com/faithbased" TargetMode="External"/><Relationship Id="rId4" Type="http://schemas.openxmlformats.org/officeDocument/2006/relationships/hyperlink" Target="https://bit.ly/34PjUcl" TargetMode="External"/><Relationship Id="rId5" Type="http://schemas.openxmlformats.org/officeDocument/2006/relationships/hyperlink" Target="https://agingparentsindependence.com/%E2%80%A6" TargetMode="External"/><Relationship Id="rId6" Type="http://schemas.openxmlformats.org/officeDocument/2006/relationships/hyperlink" Target="https://agingparentsindependence.com/bio" TargetMode="External"/><Relationship Id="rId7" Type="http://schemas.openxmlformats.org/officeDocument/2006/relationships/hyperlink" Target="https://www.amazon.com/Being-Mortal-Medicine-What-Matters/dp/0805095152" TargetMode="External"/><Relationship Id="rId8" Type="http://schemas.openxmlformats.org/officeDocument/2006/relationships/hyperlink" Target="https://bit.ly/3RK2suz" TargetMode="External"/><Relationship Id="rId9" Type="http://schemas.openxmlformats.org/officeDocument/2006/relationships/hyperlink" Target="https://fivewishes.org/" TargetMode="External"/><Relationship Id="rId10"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youtube.com/redirect?event=video_description&amp;redir_token=QUFFLUhqbnlMYmRiaGpqbV9NeWQ4aW80VHJMU254cVI1UXxBQ3Jtc0ttWFZybjBnTlhHdEhwWE1WMVg0aXJyMUFqaGV1eDdGeWg3TnA2dEJJVGtyZnRENnBKNHY2T3JfeU1xVl9jVkN2VTB3dnpEZ1l0NmFZcV9kRUlxMVZHQmFWclRYTjdXR3JFaEc0VjRMdXZCVk5zU2dhOA&amp;q=https%3A%2F%2Fagingparentsindependence.com%2F&amp;v=hNNVbLtH1lI" TargetMode="External"/><Relationship Id="rId3" Type="http://schemas.openxmlformats.org/officeDocument/2006/relationships/hyperlink" Target="https://www.youtube.com/redirect?event=video_description&amp;redir_token=QUFFLUhqbXhUV3hRend6QWREdERSNTh5TldLd3R4ZVBtd3xBQ3Jtc0treUlkMmI1NEUyWUw1XzVScHFqejVUZkwwMkNVVzJYcUpfMEcxSHg1dldPTDR0VUNQLUNxMU5MdFd4WFdpazY4cE9TdktUeGhrV1NoNU9hTnAya0pONHhoZmVlMGx5Z1Jlb1NnUGlZRGg4a2lIc2FQbw&amp;q=https%3A%2F%2Fagingparentsindependence.com%2F7videoset1&amp;v=hNNVbLtH1lI" TargetMode="External"/><Relationship Id="rId4" Type="http://schemas.openxmlformats.org/officeDocument/2006/relationships/hyperlink" Target="https://www.youtube.com/redirect?event=video_description&amp;redir_token=QUFFLUhqbXYwNU1QZTdub1UwSnd6aDVRdXN3TDdDaXBNUXxBQ3Jtc0trRmhEbnhYZHFfOWZMRUVoQjR3WEN6RGZCNUd4X1M2TjBzNlc0QUU2eWxteGNaWE1zeGstbHNVWWd6RE41ejZhU0VtUXl0SWRocnFORUdWTUxfcmxmLS0tS1htcHAxR3pZVEVkWV9MOHc4SnpFWHNpMA&amp;q=https%3A%2F%2Fagingparentsindependence.com%2Ffaithbased&amp;v=hNNVbLtH1lI" TargetMode="External"/><Relationship Id="rId5" Type="http://schemas.openxmlformats.org/officeDocument/2006/relationships/hyperlink" Target="https://www.youtube.com/redirect?event=video_description&amp;redir_token=QUFFLUhqbEJDMm1tMGZtSVJOTlZ2dkY2blZ5LWNKOGVxQXxBQ3Jtc0tuNGRDeWcxOUZqdDE5LUJURDFaWURIM0FoWF9ZVG5xWUxwd2hxNnBaZHhKT2dRMWtaME9UQVFKWHJpS1Rjd2swN1NQR3BvMnpTTmdTRFo0dUo3NGlHbnoza180OEdGUng3RlpkUnpFdkZxemJkU3NxQQ&amp;q=https%3A%2F%2Fbit.ly%2F34PjUcl&amp;v=hNNVbLtH1lI" TargetMode="External"/><Relationship Id="rId6" Type="http://schemas.openxmlformats.org/officeDocument/2006/relationships/hyperlink" Target="https://www.youtube.com/redirect?event=video_description&amp;redir_token=QUFFLUhqbGpIMkpoaTBMV1Q3UXVZd0ZuYm9qVnd5RXBwd3xBQ3Jtc0tsQkd4NkxQX0VFSmNhWnM2VU4zVWNuNXlEanA4QmZ3ckdzQjBCQXFRaGY0a0wyVGdfSF90Y2M0X3hhdjUtM19nM3lRcVB1NUhMSS05YUxoeUh0ajVZMWIyYUhoX21vXzVMSWRVUEtweHBiNWNLTEpiTQ&amp;q=https%3A%2F%2Fagingparentsindependence.com%2Fmorehelp&amp;v=hNNVbLtH1lI" TargetMode="External"/><Relationship Id="rId7" Type="http://schemas.openxmlformats.org/officeDocument/2006/relationships/hyperlink" Target="https://www.youtube.com/redirect?event=video_description&amp;redir_token=QUFFLUhqa3lpUU9vZllQbmo1dDN6MkNkWDRrLU1vVS1ud3xBQ3Jtc0ttMEgwXzdwU1NTbmEzSkV5akRFdHNsQTd6eEdueV9pd0tJcjJRR013NHVsRFdDUmJPWXZ6YWw5LTRyRVE2MmZ1ZWZmZDl4SU5jMlpxS2JPdjkycmtVSVR2SUlSQlpnSjJXT2M4VTFJdEQ2eEY4NnNTTQ&amp;q=https%3A%2F%2Fagingparentsindependence.com%2Fcoaching&amp;v=hNNVbLtH1lI" TargetMode="External"/><Relationship Id="rId8" Type="http://schemas.openxmlformats.org/officeDocument/2006/relationships/hyperlink" Target="https://www.youtube.com/redirect?event=video_description&amp;redir_token=QUFFLUhqa1Q5SUtuMHpJU0NuV1dtZ3pMVUoxMDNXd3duQXxBQ3Jtc0ttVHRzMGdYcXpTa01qTkpmVElldW5qTjNmS1JDZGtSdmZORVZuVnJiU294YlNNQ3FzQlo4MVNMT0VzZUs0SnM0a2J0bTFjeTFMS0lNdkhuX2ZKSFc2NHVCR1JlRjJKUkFMaWc0ekNZbzRZcHBlcWlUWQ&amp;q=https%3A%2F%2Fagingparentsindependence.com%2Fbio&amp;v=hNNVbLtH1lI" TargetMode="External"/><Relationship Id="rId9" Type="http://schemas.openxmlformats.org/officeDocument/2006/relationships/hyperlink" Target="https://www.youtube.com/redirect?event=video_description&amp;redir_token=QUFFLUhqa1lzRDVva2U5Qkg1ZEw2eHFsVHVybGFoeVpYd3xBQ3Jtc0ttV1FsYnNzNUx1b3kwYnItNTdYMmVxQUtYTDFNSzJrYjV3TTZiV2dOMWM4dkFsdi1WenhUOC1LSlJBV2M1SldXeXl3MC1XOXZIRkFPUVZ5SE1LZ09iZXRDcmsxZjlWb05FNTBKbi1HdUp3WUZSZmhfUQ&amp;q=https%3A%2F%2Fwww.cdc.gov%2Ffalls%2F&amp;v=hNNVbLtH1lI" TargetMode="External"/><Relationship Id="rId10" Type="http://schemas.openxmlformats.org/officeDocument/2006/relationships/hyperlink" Target="https://www.youtube.com/redirect?event=video_description&amp;redir_token=QUFFLUhqa1VGTVF6dHBuaENqaHV6ZFYxaHh4QzcwdXVsZ3xBQ3Jtc0ttU3dtbV9zX2VMLXNYallkS05va1hRUHZidmNDZmRWV01PWDFQQ1k4Vmk1YlNEUkxkdG9yQ1c4akh6SjZZeXFwMWI1dmhxeDZEQXhFNjV4ekxuN2VDeXY3NndLZlRLRUUxOHBVU1NrbDFyeEpqY0pTNA&amp;q=https%3A%2F%2Fwww.cdc.gov%2Fsteadi%2F&amp;v=hNNVbLtH1lI" TargetMode="External"/><Relationship Id="rId11" Type="http://schemas.openxmlformats.org/officeDocument/2006/relationships/hyperlink" Target="https://www.youtube.com/redirect?event=video_description&amp;redir_token=QUFFLUhqay0zQ1F0TDNZMEtEdFl4Mk10S2x5VnZNLWJjUXxBQ3Jtc0tuZ2M1MEFPMHZQdFI3bWQwSkllZnFxWXFFM3l5b3dxaThnekk0LVNRUUlWb1pJN25LWnZVa0xTWDF5dXowQnE1VUJZRXJ6RU1TclhmZVVNTGV1QXh4QjIwU2NiaXA1NXhKN3pJcXFsZUdRbkQ0ZERnWQ&amp;q=https%3A%2F%2Fwww.adaptmy.com%2Fnews%2F2019%2F4%2F12%2Flift-assist-call-cost&amp;v=hNNVbLtH1lI" TargetMode="External"/><Relationship Id="rId12" Type="http://schemas.openxmlformats.org/officeDocument/2006/relationships/hyperlink" Target="https://www.youtube.com/redirect?event=video_description&amp;redir_token=QUFFLUhqbTBGbEZvUUpUNlFxaGRUekZMU0plOFRxc2xWZ3xBQ3Jtc0ttdnFRWlZwMUs2ZDlRTVlLR00tQ1RwbXRpTk9vbUR2VWYzZGVRTHFoS1JZZnR3YlRqb0d4RklrUEJINEE3MURLdlZ1YTEtbTJvZmp0VmhING94ZWVBbGdtQlhpUTNPVlBYOVphVXZIS2JabDRJRGpVYw&amp;q=https%3A%2F%2Fwww.iwasbrokenowimnot.com%2F&amp;v=hNNVbLtH1lI" TargetMode="External"/><Relationship Id="rId13" Type="http://schemas.openxmlformats.org/officeDocument/2006/relationships/hyperlink" Target="https://www.youtube.com/redirect?event=video_description&amp;redir_token=QUFFLUhqbTdDNHg1Z2REbFB0VHUxYUdTVTJja1EwejRrUXxBQ3Jtc0trM21UeHBlTUUybC1BR1V1ME9FcmpXUFdMRl9uNnROTkZJdFJNeVJOZ09TTTdsUVpoMkYzRENRN0Y3UnFCWHpKZEUwcy10WFFPRWl0eGpac3kyOXNsRk1mMWVGTE5rZ3UyMzg0SVlXYzNYSmlBMjJfTQ&amp;q=https%3A%2F%2Fwww.ramseysolutions.com%2F&amp;v=hNNVbLtH1lI" TargetMode="External"/><Relationship Id="rId14"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My Own Home As Long As Possible"/>
          <p:cNvSpPr txBox="1"/>
          <p:nvPr>
            <p:ph type="ctrTitle"/>
          </p:nvPr>
        </p:nvSpPr>
        <p:spPr>
          <a:xfrm>
            <a:off x="643465" y="2708005"/>
            <a:ext cx="11717870" cy="1022149"/>
          </a:xfrm>
          <a:prstGeom prst="rect">
            <a:avLst/>
          </a:prstGeom>
        </p:spPr>
        <p:txBody>
          <a:bodyPr/>
          <a:lstStyle>
            <a:lvl1pPr defTabSz="1179072">
              <a:defRPr spc="-111" sz="5576"/>
            </a:lvl1pPr>
          </a:lstStyle>
          <a:p>
            <a:pPr/>
            <a:r>
              <a:t>My Own Home As Long As Possible</a:t>
            </a:r>
          </a:p>
        </p:txBody>
      </p:sp>
      <p:sp>
        <p:nvSpPr>
          <p:cNvPr id="172" name="Critical Decisions Late In Life……"/>
          <p:cNvSpPr txBox="1"/>
          <p:nvPr>
            <p:ph type="subTitle" sz="half" idx="1"/>
          </p:nvPr>
        </p:nvSpPr>
        <p:spPr>
          <a:xfrm>
            <a:off x="643466" y="3871305"/>
            <a:ext cx="11717868" cy="2485509"/>
          </a:xfrm>
          <a:prstGeom prst="rect">
            <a:avLst/>
          </a:prstGeom>
        </p:spPr>
        <p:txBody>
          <a:bodyPr/>
          <a:lstStyle/>
          <a:p>
            <a:pPr/>
            <a:r>
              <a:t>Critical Decisions Late In Life…</a:t>
            </a:r>
          </a:p>
          <a:p>
            <a:pPr/>
          </a:p>
          <a:p>
            <a:pPr/>
            <a:r>
              <a:t>A Discussion Guide.</a:t>
            </a:r>
          </a:p>
        </p:txBody>
      </p:sp>
      <p:pic>
        <p:nvPicPr>
          <p:cNvPr id="173" name="LogoBlack.png" descr="LogoBlack.png"/>
          <p:cNvPicPr>
            <a:picLocks noChangeAspect="1"/>
          </p:cNvPicPr>
          <p:nvPr/>
        </p:nvPicPr>
        <p:blipFill>
          <a:blip r:embed="rId2">
            <a:extLst/>
          </a:blip>
          <a:stretch>
            <a:fillRect/>
          </a:stretch>
        </p:blipFill>
        <p:spPr>
          <a:xfrm>
            <a:off x="7339847" y="5457852"/>
            <a:ext cx="4805614" cy="1640943"/>
          </a:xfrm>
          <a:prstGeom prst="rect">
            <a:avLst/>
          </a:prstGeom>
          <a:ln w="3175">
            <a:miter lim="400000"/>
          </a:ln>
        </p:spPr>
      </p:pic>
      <p:sp>
        <p:nvSpPr>
          <p:cNvPr id="174" name="Page 1"/>
          <p:cNvSpPr txBox="1"/>
          <p:nvPr/>
        </p:nvSpPr>
        <p:spPr>
          <a:xfrm>
            <a:off x="880863" y="7899006"/>
            <a:ext cx="1259417"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Discussion starters for Video #2…"/>
          <p:cNvSpPr txBox="1"/>
          <p:nvPr>
            <p:ph type="body" idx="21"/>
          </p:nvPr>
        </p:nvSpPr>
        <p:spPr>
          <a:xfrm>
            <a:off x="643465" y="3534473"/>
            <a:ext cx="11717870" cy="3492173"/>
          </a:xfrm>
          <a:prstGeom prst="rect">
            <a:avLst/>
          </a:prstGeom>
          <a:extLst>
            <a:ext uri="{C572A759-6A51-4108-AA02-DFA0A04FC94B}">
              <ma14:wrappingTextBoxFlag xmlns:ma14="http://schemas.microsoft.com/office/mac/drawingml/2011/main" val="1"/>
            </a:ext>
          </a:extLst>
        </p:spPr>
        <p:txBody>
          <a:bodyPr/>
          <a:lstStyle/>
          <a:p>
            <a:pPr defTabSz="446136">
              <a:defRPr b="0" sz="1824"/>
            </a:pPr>
            <a:r>
              <a:t>Discussion starters for Video #2</a:t>
            </a:r>
          </a:p>
          <a:p>
            <a:pPr defTabSz="446136">
              <a:defRPr b="0" sz="1824"/>
            </a:pPr>
          </a:p>
          <a:p>
            <a:pPr defTabSz="446136">
              <a:defRPr b="0" sz="1824"/>
            </a:pPr>
            <a:r>
              <a:t>How will I know?  Do you understand ADL/IADL?</a:t>
            </a:r>
          </a:p>
          <a:p>
            <a:pPr defTabSz="446136">
              <a:defRPr b="0" sz="1824"/>
            </a:pPr>
          </a:p>
          <a:p>
            <a:pPr defTabSz="446136">
              <a:defRPr b="0" sz="1824"/>
            </a:pPr>
            <a:r>
              <a:t>Assessment has to be either “thumbs up" or “thumbs down”. No room for “MAYBE”.</a:t>
            </a:r>
          </a:p>
          <a:p>
            <a:pPr defTabSz="446136">
              <a:defRPr b="0" sz="1824"/>
            </a:pPr>
            <a:r>
              <a:t>Working on the weaker areas. </a:t>
            </a:r>
          </a:p>
          <a:p>
            <a:pPr defTabSz="446136">
              <a:defRPr b="0" sz="1824"/>
            </a:pPr>
            <a:r>
              <a:t>Local help?</a:t>
            </a:r>
          </a:p>
          <a:p>
            <a:pPr defTabSz="446136">
              <a:defRPr b="0" sz="1824"/>
            </a:pPr>
            <a:r>
              <a:t>Regular review. Nothing beats in person assessment (adult children thinking of their aging parents) </a:t>
            </a:r>
          </a:p>
          <a:p>
            <a:pPr defTabSz="446136">
              <a:defRPr b="0" sz="1824"/>
            </a:pPr>
          </a:p>
          <a:p>
            <a:pPr defTabSz="446136">
              <a:defRPr b="0" sz="1824"/>
            </a:pPr>
            <a:r>
              <a:t>Who is in control? Parents or adult children?</a:t>
            </a:r>
          </a:p>
          <a:p>
            <a:pPr defTabSz="446136">
              <a:defRPr b="0" sz="1824"/>
            </a:pPr>
          </a:p>
          <a:p>
            <a:pPr defTabSz="446136">
              <a:defRPr b="0" sz="1824"/>
            </a:pPr>
            <a:r>
              <a:t> CareSharing vs caregiving - discuss the differences.</a:t>
            </a:r>
          </a:p>
        </p:txBody>
      </p:sp>
      <p:sp>
        <p:nvSpPr>
          <p:cNvPr id="219"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20" name="LogoBlack.png" descr="LogoBlack.png"/>
          <p:cNvPicPr>
            <a:picLocks noChangeAspect="1"/>
          </p:cNvPicPr>
          <p:nvPr/>
        </p:nvPicPr>
        <p:blipFill>
          <a:blip r:embed="rId2">
            <a:extLst/>
          </a:blip>
          <a:stretch>
            <a:fillRect/>
          </a:stretch>
        </p:blipFill>
        <p:spPr>
          <a:xfrm>
            <a:off x="9038726" y="7580405"/>
            <a:ext cx="3332481" cy="1137921"/>
          </a:xfrm>
          <a:prstGeom prst="rect">
            <a:avLst/>
          </a:prstGeom>
          <a:ln w="3175">
            <a:miter lim="400000"/>
          </a:ln>
        </p:spPr>
      </p:pic>
      <p:sp>
        <p:nvSpPr>
          <p:cNvPr id="221" name="Page 10"/>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10</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For next time.…"/>
          <p:cNvSpPr txBox="1"/>
          <p:nvPr>
            <p:ph type="body" idx="21"/>
          </p:nvPr>
        </p:nvSpPr>
        <p:spPr>
          <a:xfrm>
            <a:off x="643465" y="3534473"/>
            <a:ext cx="11717870" cy="3051564"/>
          </a:xfrm>
          <a:prstGeom prst="rect">
            <a:avLst/>
          </a:prstGeom>
          <a:extLst>
            <a:ext uri="{C572A759-6A51-4108-AA02-DFA0A04FC94B}">
              <ma14:wrappingTextBoxFlag xmlns:ma14="http://schemas.microsoft.com/office/mac/drawingml/2011/main" val="1"/>
            </a:ext>
          </a:extLst>
        </p:spPr>
        <p:txBody>
          <a:bodyPr/>
          <a:lstStyle/>
          <a:p>
            <a:pPr defTabSz="452007">
              <a:defRPr b="0" sz="2464"/>
            </a:pPr>
            <a:r>
              <a:t>For next time. </a:t>
            </a:r>
          </a:p>
          <a:p>
            <a:pPr defTabSz="452007">
              <a:defRPr b="0" sz="2464"/>
            </a:pPr>
          </a:p>
          <a:p>
            <a:pPr marL="312927" indent="-312927" defTabSz="452007">
              <a:buSzPct val="123000"/>
              <a:buChar char="-"/>
              <a:defRPr b="0" sz="2464"/>
            </a:pPr>
            <a:r>
              <a:t>List all your habits used through the course of a normal day.  </a:t>
            </a:r>
          </a:p>
          <a:p>
            <a:pPr defTabSz="452007">
              <a:defRPr b="0" sz="2464"/>
            </a:pPr>
          </a:p>
          <a:p>
            <a:pPr marL="306269" indent="-306269" defTabSz="452007">
              <a:buSzPct val="123000"/>
              <a:buChar char="-"/>
              <a:defRPr b="0" sz="2464"/>
            </a:pPr>
            <a:r>
              <a:t>Watch the Brain Gain video (14:52 minutes long)</a:t>
            </a:r>
          </a:p>
          <a:p>
            <a:pPr marL="306269" indent="-306269" defTabSz="452007">
              <a:buSzPct val="123000"/>
              <a:buChar char="-"/>
              <a:defRPr b="0" sz="2464"/>
            </a:pPr>
            <a:r>
              <a:t>(https://youtu.be/6Rivxc5-2C0?si=h5Fyd-k5no3zP5Ht )</a:t>
            </a:r>
          </a:p>
          <a:p>
            <a:pPr marL="306269" indent="-306269" defTabSz="452007">
              <a:buSzPct val="123000"/>
              <a:buChar char="-"/>
              <a:defRPr b="0" sz="2464"/>
            </a:pPr>
            <a:r>
              <a:t>OR search in YouTube for “Brain Gain- Short CBC Documentary</a:t>
            </a:r>
          </a:p>
        </p:txBody>
      </p:sp>
      <p:sp>
        <p:nvSpPr>
          <p:cNvPr id="224"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25" name="LogoBlack.png" descr="LogoBlack.png"/>
          <p:cNvPicPr>
            <a:picLocks noChangeAspect="1"/>
          </p:cNvPicPr>
          <p:nvPr/>
        </p:nvPicPr>
        <p:blipFill>
          <a:blip r:embed="rId2">
            <a:extLst/>
          </a:blip>
          <a:stretch>
            <a:fillRect/>
          </a:stretch>
        </p:blipFill>
        <p:spPr>
          <a:xfrm>
            <a:off x="9038726" y="7580405"/>
            <a:ext cx="3332481" cy="1137921"/>
          </a:xfrm>
          <a:prstGeom prst="rect">
            <a:avLst/>
          </a:prstGeom>
          <a:ln w="3175">
            <a:miter lim="400000"/>
          </a:ln>
        </p:spPr>
      </p:pic>
      <p:sp>
        <p:nvSpPr>
          <p:cNvPr id="226" name="Page 11"/>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11</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From the Video #2 “Notes”.…"/>
          <p:cNvSpPr txBox="1"/>
          <p:nvPr>
            <p:ph type="body" idx="21"/>
          </p:nvPr>
        </p:nvSpPr>
        <p:spPr>
          <a:xfrm>
            <a:off x="643465" y="3103771"/>
            <a:ext cx="11717870" cy="3879740"/>
          </a:xfrm>
          <a:prstGeom prst="rect">
            <a:avLst/>
          </a:prstGeom>
          <a:extLst>
            <a:ext uri="{C572A759-6A51-4108-AA02-DFA0A04FC94B}">
              <ma14:wrappingTextBoxFlag xmlns:ma14="http://schemas.microsoft.com/office/mac/drawingml/2011/main" val="1"/>
            </a:ext>
          </a:extLst>
        </p:spPr>
        <p:txBody>
          <a:bodyPr/>
          <a:lstStyle/>
          <a:p>
            <a:pPr marL="329670" indent="-329670" defTabSz="522449">
              <a:buSzPct val="100000"/>
              <a:buAutoNum type="arabicPeriod" startAt="1"/>
              <a:defRPr b="0" sz="1779"/>
            </a:pPr>
            <a:r>
              <a:t>From the Video #2 “Notes”.</a:t>
            </a:r>
          </a:p>
          <a:p>
            <a:pPr defTabSz="289356">
              <a:defRPr b="0" sz="1779">
                <a:latin typeface="Times Roman"/>
                <a:ea typeface="Times Roman"/>
                <a:cs typeface="Times Roman"/>
                <a:sym typeface="Times Roman"/>
              </a:defRPr>
            </a:pPr>
            <a:r>
              <a:t>These notes contain General Links first, then links from the slide presentation. </a:t>
            </a:r>
          </a:p>
          <a:p>
            <a:pPr defTabSz="289356">
              <a:defRPr b="0" sz="1779">
                <a:latin typeface="Times Roman"/>
                <a:ea typeface="Times Roman"/>
                <a:cs typeface="Times Roman"/>
                <a:sym typeface="Times Roman"/>
              </a:defRPr>
            </a:pPr>
          </a:p>
          <a:p>
            <a:pPr defTabSz="289356">
              <a:defRPr b="0" sz="1779">
                <a:latin typeface="Times Roman"/>
                <a:ea typeface="Times Roman"/>
                <a:cs typeface="Times Roman"/>
                <a:sym typeface="Times Roman"/>
              </a:defRPr>
            </a:pPr>
            <a:r>
              <a:t>General Links: Initial Free Video Offer - </a:t>
            </a:r>
            <a:r>
              <a:rPr u="sng">
                <a:solidFill>
                  <a:srgbClr val="0000EE"/>
                </a:solidFill>
                <a:hlinkClick r:id="rId2" invalidUrl="" action="" tgtFrame="" tooltip="" history="1" highlightClick="0" endSnd="0"/>
              </a:rPr>
              <a:t>https://agingparentsindependence.com/</a:t>
            </a:r>
            <a:r>
              <a:t> </a:t>
            </a:r>
          </a:p>
          <a:p>
            <a:pPr defTabSz="289356">
              <a:defRPr b="0" sz="1779">
                <a:latin typeface="Times Roman"/>
                <a:ea typeface="Times Roman"/>
                <a:cs typeface="Times Roman"/>
                <a:sym typeface="Times Roman"/>
              </a:defRPr>
            </a:pPr>
            <a:r>
              <a:t>Full 7 video series offer - </a:t>
            </a:r>
            <a:r>
              <a:rPr u="sng">
                <a:solidFill>
                  <a:srgbClr val="0000EE"/>
                </a:solidFill>
                <a:hlinkClick r:id="rId3" invalidUrl="" action="" tgtFrame="" tooltip="" history="1" highlightClick="0" endSnd="0"/>
              </a:rPr>
              <a:t>https://agingparentsindependence.com/7videoset1</a:t>
            </a:r>
            <a:r>
              <a:t> (Price $147 for the additional six videos.) </a:t>
            </a:r>
          </a:p>
          <a:p>
            <a:pPr defTabSz="289356">
              <a:defRPr b="0" sz="1779">
                <a:latin typeface="Times Roman"/>
                <a:ea typeface="Times Roman"/>
                <a:cs typeface="Times Roman"/>
                <a:sym typeface="Times Roman"/>
              </a:defRPr>
            </a:pPr>
            <a:r>
              <a:t>Faith Based resources for individuals and churches: </a:t>
            </a:r>
            <a:r>
              <a:rPr u="sng">
                <a:solidFill>
                  <a:srgbClr val="0000EE"/>
                </a:solidFill>
                <a:hlinkClick r:id="rId4" invalidUrl="" action="" tgtFrame="" tooltip="" history="1" highlightClick="0" endSnd="0"/>
              </a:rPr>
              <a:t>https://agingparentsindependence.com/faithbased</a:t>
            </a:r>
            <a:r>
              <a:t> </a:t>
            </a:r>
          </a:p>
          <a:p>
            <a:pPr defTabSz="289356">
              <a:defRPr b="0" sz="1779">
                <a:latin typeface="Times Roman"/>
                <a:ea typeface="Times Roman"/>
                <a:cs typeface="Times Roman"/>
                <a:sym typeface="Times Roman"/>
              </a:defRPr>
            </a:pPr>
            <a:r>
              <a:t>PDF file for faith based resources. </a:t>
            </a:r>
            <a:r>
              <a:rPr u="sng">
                <a:solidFill>
                  <a:srgbClr val="0000EE"/>
                </a:solidFill>
                <a:hlinkClick r:id="rId5" invalidUrl="" action="" tgtFrame="" tooltip="" history="1" highlightClick="0" endSnd="0"/>
              </a:rPr>
              <a:t>https://bit.ly/34PjUcl</a:t>
            </a:r>
            <a:r>
              <a:t> </a:t>
            </a:r>
          </a:p>
          <a:p>
            <a:pPr defTabSz="289356">
              <a:defRPr b="0" sz="1779">
                <a:latin typeface="Times Roman"/>
                <a:ea typeface="Times Roman"/>
                <a:cs typeface="Times Roman"/>
                <a:sym typeface="Times Roman"/>
              </a:defRPr>
            </a:pPr>
            <a:r>
              <a:t>More Resources - </a:t>
            </a:r>
            <a:r>
              <a:rPr u="sng">
                <a:solidFill>
                  <a:srgbClr val="0000EE"/>
                </a:solidFill>
                <a:hlinkClick r:id="rId6" invalidUrl="" action="" tgtFrame="" tooltip="" history="1" highlightClick="0" endSnd="0"/>
              </a:rPr>
              <a:t>https://agingparentsindependence.com/…</a:t>
            </a:r>
            <a:r>
              <a:t> </a:t>
            </a:r>
          </a:p>
          <a:p>
            <a:pPr defTabSz="289356">
              <a:defRPr b="0" sz="1779">
                <a:latin typeface="Times Roman"/>
                <a:ea typeface="Times Roman"/>
                <a:cs typeface="Times Roman"/>
                <a:sym typeface="Times Roman"/>
              </a:defRPr>
            </a:pPr>
            <a:r>
              <a:t>Coaching help - </a:t>
            </a:r>
            <a:r>
              <a:rPr u="sng">
                <a:solidFill>
                  <a:srgbClr val="0000EE"/>
                </a:solidFill>
                <a:hlinkClick r:id="rId6" invalidUrl="" action="" tgtFrame="" tooltip="" history="1" highlightClick="0" endSnd="0"/>
              </a:rPr>
              <a:t>https://agingparentsindependence.com/…</a:t>
            </a:r>
            <a:r>
              <a:t> </a:t>
            </a:r>
          </a:p>
          <a:p>
            <a:pPr defTabSz="289356">
              <a:defRPr b="0" sz="1779">
                <a:latin typeface="Times Roman"/>
                <a:ea typeface="Times Roman"/>
                <a:cs typeface="Times Roman"/>
                <a:sym typeface="Times Roman"/>
              </a:defRPr>
            </a:pPr>
            <a:r>
              <a:t>Mark and Becky bio - </a:t>
            </a:r>
            <a:r>
              <a:rPr u="sng">
                <a:solidFill>
                  <a:srgbClr val="0000EE"/>
                </a:solidFill>
                <a:hlinkClick r:id="rId7" invalidUrl="" action="" tgtFrame="" tooltip="" history="1" highlightClick="0" endSnd="0"/>
              </a:rPr>
              <a:t>https://agingparentsindependence.com/bio</a:t>
            </a:r>
            <a:r>
              <a:t> Feedback is always welcome. Any Questions? Contact Mark by email. Mark contact info - fatherfitz@gmail.com </a:t>
            </a:r>
          </a:p>
          <a:p>
            <a:pPr defTabSz="289356">
              <a:defRPr b="0" sz="1779">
                <a:latin typeface="Times Roman"/>
                <a:ea typeface="Times Roman"/>
                <a:cs typeface="Times Roman"/>
                <a:sym typeface="Times Roman"/>
              </a:defRPr>
            </a:pPr>
          </a:p>
          <a:p>
            <a:pPr defTabSz="289356">
              <a:defRPr b="0" sz="1779">
                <a:latin typeface="Times Roman"/>
                <a:ea typeface="Times Roman"/>
                <a:cs typeface="Times Roman"/>
                <a:sym typeface="Times Roman"/>
              </a:defRPr>
            </a:pPr>
            <a:r>
              <a:t>On topic: Katz Independence Assessment for ADL. </a:t>
            </a:r>
            <a:r>
              <a:rPr u="sng">
                <a:solidFill>
                  <a:srgbClr val="0000EE"/>
                </a:solidFill>
                <a:hlinkClick r:id="rId8" invalidUrl="" action="" tgtFrame="" tooltip="" history="1" highlightClick="0" endSnd="0"/>
              </a:rPr>
              <a:t>https://www.alz.org/careplanning/downloads/katz-adl.pdf</a:t>
            </a:r>
            <a:r>
              <a:t>  </a:t>
            </a:r>
          </a:p>
          <a:p>
            <a:pPr defTabSz="289356">
              <a:defRPr b="0" sz="1779">
                <a:latin typeface="Times Roman"/>
                <a:ea typeface="Times Roman"/>
                <a:cs typeface="Times Roman"/>
                <a:sym typeface="Times Roman"/>
              </a:defRPr>
            </a:pPr>
            <a:r>
              <a:t>Lawton Assessment Tool, IADL. </a:t>
            </a:r>
            <a:r>
              <a:rPr u="sng">
                <a:solidFill>
                  <a:srgbClr val="0000EE"/>
                </a:solidFill>
                <a:hlinkClick r:id="rId8" invalidUrl="" action="" tgtFrame="" tooltip="" history="1" highlightClick="0" endSnd="0"/>
              </a:rPr>
              <a:t>https://www.alz.org/careplanning/downloads/katz-adl.pdf</a:t>
            </a:r>
            <a:r>
              <a:t> </a:t>
            </a:r>
          </a:p>
          <a:p>
            <a:pPr defTabSz="289356">
              <a:defRPr b="0" sz="1779">
                <a:latin typeface="Times Roman"/>
                <a:ea typeface="Times Roman"/>
                <a:cs typeface="Times Roman"/>
                <a:sym typeface="Times Roman"/>
              </a:defRPr>
            </a:pPr>
            <a:r>
              <a:t>CareSharing book </a:t>
            </a:r>
            <a:r>
              <a:rPr u="sng">
                <a:solidFill>
                  <a:srgbClr val="0000EE"/>
                </a:solidFill>
                <a:hlinkClick r:id="rId9" invalidUrl="" action="" tgtFrame="" tooltip="" history="1" highlightClick="0" endSnd="0"/>
              </a:rPr>
              <a:t>https://www.amazon.com/Caresharing-Reciprocal-Caregiving-Complexities-Disability/dp/1594732868</a:t>
            </a:r>
          </a:p>
        </p:txBody>
      </p:sp>
      <p:sp>
        <p:nvSpPr>
          <p:cNvPr id="229"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30" name="LogoBlack.png" descr="LogoBlack.png"/>
          <p:cNvPicPr>
            <a:picLocks noChangeAspect="1"/>
          </p:cNvPicPr>
          <p:nvPr/>
        </p:nvPicPr>
        <p:blipFill>
          <a:blip r:embed="rId10">
            <a:extLst/>
          </a:blip>
          <a:stretch>
            <a:fillRect/>
          </a:stretch>
        </p:blipFill>
        <p:spPr>
          <a:xfrm>
            <a:off x="9038726" y="7580405"/>
            <a:ext cx="3332481" cy="1137921"/>
          </a:xfrm>
          <a:prstGeom prst="rect">
            <a:avLst/>
          </a:prstGeom>
          <a:ln w="3175">
            <a:miter lim="400000"/>
          </a:ln>
        </p:spPr>
      </p:pic>
      <p:sp>
        <p:nvSpPr>
          <p:cNvPr id="231" name="Page 12"/>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12</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Pre-video Discussion questions:…"/>
          <p:cNvSpPr txBox="1"/>
          <p:nvPr>
            <p:ph type="body" idx="21"/>
          </p:nvPr>
        </p:nvSpPr>
        <p:spPr>
          <a:xfrm>
            <a:off x="643465" y="4455214"/>
            <a:ext cx="11717870" cy="3307448"/>
          </a:xfrm>
          <a:prstGeom prst="rect">
            <a:avLst/>
          </a:prstGeom>
          <a:extLst>
            <a:ext uri="{C572A759-6A51-4108-AA02-DFA0A04FC94B}">
              <ma14:wrappingTextBoxFlag xmlns:ma14="http://schemas.microsoft.com/office/mac/drawingml/2011/main" val="1"/>
            </a:ext>
          </a:extLst>
        </p:spPr>
        <p:txBody>
          <a:bodyPr/>
          <a:lstStyle/>
          <a:p>
            <a:pPr defTabSz="587022">
              <a:defRPr b="0" sz="2000"/>
            </a:pPr>
            <a:r>
              <a:t>Pre-video Discussion questions:</a:t>
            </a:r>
          </a:p>
          <a:p>
            <a:pPr defTabSz="587022">
              <a:defRPr b="0" sz="2000"/>
            </a:pPr>
          </a:p>
          <a:p>
            <a:pPr marL="370416" indent="-370416" defTabSz="587022">
              <a:buSzPct val="100000"/>
              <a:buAutoNum type="arabicPeriod" startAt="1"/>
              <a:defRPr b="0" sz="2000"/>
            </a:pPr>
            <a:r>
              <a:t>Brain Gain video; comments and questions…</a:t>
            </a:r>
          </a:p>
        </p:txBody>
      </p:sp>
      <p:sp>
        <p:nvSpPr>
          <p:cNvPr id="234" name="My Own Home As Long As Possible"/>
          <p:cNvSpPr txBox="1"/>
          <p:nvPr>
            <p:ph type="ctrTitle"/>
          </p:nvPr>
        </p:nvSpPr>
        <p:spPr>
          <a:xfrm>
            <a:off x="547754" y="2181592"/>
            <a:ext cx="11717870" cy="1022149"/>
          </a:xfrm>
          <a:prstGeom prst="rect">
            <a:avLst/>
          </a:prstGeom>
        </p:spPr>
        <p:txBody>
          <a:bodyPr/>
          <a:lstStyle>
            <a:lvl1pPr defTabSz="1179072">
              <a:defRPr spc="-111" sz="5576"/>
            </a:lvl1pPr>
          </a:lstStyle>
          <a:p>
            <a:pPr/>
            <a:r>
              <a:t>My Own Home As Long As Possible</a:t>
            </a:r>
          </a:p>
        </p:txBody>
      </p:sp>
      <p:sp>
        <p:nvSpPr>
          <p:cNvPr id="235" name="Video Three: “Beating the Odds, Exercise and the Brain.”"/>
          <p:cNvSpPr txBox="1"/>
          <p:nvPr>
            <p:ph type="subTitle" sz="quarter" idx="1"/>
          </p:nvPr>
        </p:nvSpPr>
        <p:spPr>
          <a:xfrm>
            <a:off x="643466" y="3452567"/>
            <a:ext cx="11717868" cy="1016001"/>
          </a:xfrm>
          <a:prstGeom prst="rect">
            <a:avLst/>
          </a:prstGeom>
        </p:spPr>
        <p:txBody>
          <a:bodyPr/>
          <a:lstStyle>
            <a:lvl1pPr defTabSz="522449">
              <a:defRPr sz="3382"/>
            </a:lvl1pPr>
          </a:lstStyle>
          <a:p>
            <a:pPr/>
            <a:r>
              <a:t>Video Three: “Beating the Odds, Exercise and the Brain.”</a:t>
            </a:r>
          </a:p>
        </p:txBody>
      </p:sp>
      <p:pic>
        <p:nvPicPr>
          <p:cNvPr id="236" name="LogoBlack.png" descr="LogoBlack.png"/>
          <p:cNvPicPr>
            <a:picLocks noChangeAspect="1"/>
          </p:cNvPicPr>
          <p:nvPr/>
        </p:nvPicPr>
        <p:blipFill>
          <a:blip r:embed="rId2">
            <a:extLst/>
          </a:blip>
          <a:stretch>
            <a:fillRect/>
          </a:stretch>
        </p:blipFill>
        <p:spPr>
          <a:xfrm>
            <a:off x="9026762" y="7580405"/>
            <a:ext cx="3332482" cy="1137921"/>
          </a:xfrm>
          <a:prstGeom prst="rect">
            <a:avLst/>
          </a:prstGeom>
          <a:ln w="3175">
            <a:miter lim="400000"/>
          </a:ln>
        </p:spPr>
      </p:pic>
      <p:sp>
        <p:nvSpPr>
          <p:cNvPr id="237" name="Page 13"/>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13</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After video discussion:…"/>
          <p:cNvSpPr txBox="1"/>
          <p:nvPr>
            <p:ph type="body" idx="21"/>
          </p:nvPr>
        </p:nvSpPr>
        <p:spPr>
          <a:xfrm>
            <a:off x="643465" y="3295194"/>
            <a:ext cx="11717870" cy="3925072"/>
          </a:xfrm>
          <a:prstGeom prst="rect">
            <a:avLst/>
          </a:prstGeom>
          <a:extLst>
            <a:ext uri="{C572A759-6A51-4108-AA02-DFA0A04FC94B}">
              <ma14:wrappingTextBoxFlag xmlns:ma14="http://schemas.microsoft.com/office/mac/drawingml/2011/main" val="1"/>
            </a:ext>
          </a:extLst>
        </p:spPr>
        <p:txBody>
          <a:bodyPr/>
          <a:lstStyle/>
          <a:p>
            <a:pPr defTabSz="434396">
              <a:defRPr b="0" sz="1776"/>
            </a:pPr>
            <a:r>
              <a:t>After video discussion:</a:t>
            </a:r>
          </a:p>
          <a:p>
            <a:pPr defTabSz="434396">
              <a:defRPr b="0" sz="1776"/>
            </a:pPr>
          </a:p>
          <a:p>
            <a:pPr defTabSz="434396">
              <a:defRPr b="0" sz="1776"/>
            </a:pPr>
            <a:r>
              <a:t>“It is difficult to overestimate the power of exercise to improve health.”  </a:t>
            </a:r>
          </a:p>
          <a:p>
            <a:pPr defTabSz="434396">
              <a:defRPr b="0" sz="1776"/>
            </a:pPr>
          </a:p>
          <a:p>
            <a:pPr defTabSz="434396">
              <a:defRPr b="0" sz="1776"/>
            </a:pPr>
            <a:r>
              <a:t>And NOT at an “Athlete” level.  “Walk like you’re late.”</a:t>
            </a:r>
          </a:p>
          <a:p>
            <a:pPr defTabSz="434396">
              <a:defRPr b="0" sz="1776"/>
            </a:pPr>
          </a:p>
          <a:p>
            <a:pPr defTabSz="434396">
              <a:defRPr b="0" sz="1776"/>
            </a:pPr>
            <a:r>
              <a:t>Any surprises about brain physiology?</a:t>
            </a:r>
          </a:p>
          <a:p>
            <a:pPr defTabSz="434396">
              <a:defRPr b="0" sz="1776"/>
            </a:pPr>
            <a:r>
              <a:t>High School biology… brain connections, it all happens neuron to neuron through brain chemicals.</a:t>
            </a:r>
          </a:p>
          <a:p>
            <a:pPr defTabSz="434396">
              <a:defRPr b="0" sz="1776"/>
            </a:pPr>
            <a:r>
              <a:t>“Wiring based on experience”:  What the brain does a lot of, it gets good at.</a:t>
            </a:r>
          </a:p>
          <a:p>
            <a:pPr defTabSz="434396">
              <a:defRPr b="0" sz="1776"/>
            </a:pPr>
          </a:p>
          <a:p>
            <a:pPr defTabSz="434396">
              <a:defRPr b="0" sz="1776"/>
            </a:pPr>
          </a:p>
          <a:p>
            <a:pPr defTabSz="434396">
              <a:defRPr b="0" sz="1776"/>
            </a:pPr>
            <a:r>
              <a:t>Brain Gain video student Destin Messner - ODD “oppositional defiance disorder”. He experienced a dramatic change.  Does it work for older adults? YES!</a:t>
            </a:r>
          </a:p>
          <a:p>
            <a:pPr defTabSz="434396">
              <a:defRPr b="0" sz="1776"/>
            </a:pPr>
            <a:r>
              <a:t>Comments and questions. Any personal experience to affirm this?</a:t>
            </a:r>
          </a:p>
        </p:txBody>
      </p:sp>
      <p:sp>
        <p:nvSpPr>
          <p:cNvPr id="240"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41" name="LogoBlack.png" descr="LogoBlack.png"/>
          <p:cNvPicPr>
            <a:picLocks noChangeAspect="1"/>
          </p:cNvPicPr>
          <p:nvPr/>
        </p:nvPicPr>
        <p:blipFill>
          <a:blip r:embed="rId2">
            <a:extLst/>
          </a:blip>
          <a:stretch>
            <a:fillRect/>
          </a:stretch>
        </p:blipFill>
        <p:spPr>
          <a:xfrm>
            <a:off x="9050690" y="7580405"/>
            <a:ext cx="3332482" cy="1137921"/>
          </a:xfrm>
          <a:prstGeom prst="rect">
            <a:avLst/>
          </a:prstGeom>
          <a:ln w="3175">
            <a:miter lim="400000"/>
          </a:ln>
        </p:spPr>
      </p:pic>
      <p:sp>
        <p:nvSpPr>
          <p:cNvPr id="242" name="Page 14"/>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14</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Brain Breaks - picture of brain after simple walking movement compared to sitting still.…"/>
          <p:cNvSpPr txBox="1"/>
          <p:nvPr>
            <p:ph type="body" idx="21"/>
          </p:nvPr>
        </p:nvSpPr>
        <p:spPr>
          <a:xfrm>
            <a:off x="643465" y="3259302"/>
            <a:ext cx="11717870" cy="3703272"/>
          </a:xfrm>
          <a:prstGeom prst="rect">
            <a:avLst/>
          </a:prstGeom>
          <a:extLst>
            <a:ext uri="{C572A759-6A51-4108-AA02-DFA0A04FC94B}">
              <ma14:wrappingTextBoxFlag xmlns:ma14="http://schemas.microsoft.com/office/mac/drawingml/2011/main" val="1"/>
            </a:ext>
          </a:extLst>
        </p:spPr>
        <p:txBody>
          <a:bodyPr/>
          <a:lstStyle/>
          <a:p>
            <a:pPr marL="288925" indent="-288925" defTabSz="457877">
              <a:buSzPct val="100000"/>
              <a:buAutoNum type="arabicPeriod" startAt="1"/>
              <a:defRPr b="0" sz="1716"/>
            </a:pPr>
            <a:r>
              <a:t>Brain Breaks - picture of brain after simple walking movement compared to sitting still.</a:t>
            </a:r>
          </a:p>
          <a:p>
            <a:pPr defTabSz="457877">
              <a:defRPr b="0" sz="1716"/>
            </a:pPr>
          </a:p>
          <a:p>
            <a:pPr defTabSz="457877">
              <a:defRPr b="0" sz="1716"/>
            </a:pPr>
            <a:r>
              <a:t>2. Brain chemistry/chemicals.  large muscle movement = good supply of brain chemicals; no muscle movement, lack of chemicals.</a:t>
            </a:r>
          </a:p>
          <a:p>
            <a:pPr defTabSz="457877">
              <a:defRPr b="0" sz="1716"/>
            </a:pPr>
          </a:p>
          <a:p>
            <a:pPr defTabSz="457877">
              <a:defRPr b="0" sz="1716"/>
            </a:pPr>
            <a:r>
              <a:t>3. Couch potato to “moderate exercise” = biggest percentage gain.</a:t>
            </a:r>
          </a:p>
          <a:p>
            <a:pPr defTabSz="457877">
              <a:defRPr b="0" sz="1716"/>
            </a:pPr>
          </a:p>
          <a:p>
            <a:pPr defTabSz="457877">
              <a:defRPr b="0" sz="1716"/>
            </a:pPr>
            <a:r>
              <a:t>4. 65% to 75% of Maximum Heart Rate (220 minus your age).</a:t>
            </a:r>
          </a:p>
          <a:p>
            <a:pPr defTabSz="457877">
              <a:defRPr b="0" sz="1716"/>
            </a:pPr>
          </a:p>
          <a:p>
            <a:pPr defTabSz="457877">
              <a:defRPr b="0" sz="1716"/>
            </a:pPr>
            <a:r>
              <a:t>5. 5K run (3 miles) per day? Anyone ready to try a 5K?</a:t>
            </a:r>
          </a:p>
          <a:p>
            <a:pPr defTabSz="457877">
              <a:defRPr b="0" sz="1716"/>
            </a:pPr>
          </a:p>
          <a:p>
            <a:pPr defTabSz="457877">
              <a:defRPr b="0" sz="1716"/>
            </a:pPr>
            <a:r>
              <a:t>6. Stress and the immune system. exercise and play are an antidote to cortisol.</a:t>
            </a:r>
          </a:p>
          <a:p>
            <a:pPr defTabSz="457877">
              <a:defRPr b="0" sz="1716"/>
            </a:pPr>
          </a:p>
          <a:p>
            <a:pPr defTabSz="457877">
              <a:defRPr b="0" sz="1716"/>
            </a:pPr>
            <a:r>
              <a:t>7. Alzheimer’s - exercise, diet, brain stimulation in a social setting. Discuss the implications for preventing Alzheimer’s.</a:t>
            </a:r>
          </a:p>
        </p:txBody>
      </p:sp>
      <p:sp>
        <p:nvSpPr>
          <p:cNvPr id="245"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46" name="LogoBlack.png" descr="LogoBlack.png"/>
          <p:cNvPicPr>
            <a:picLocks noChangeAspect="1"/>
          </p:cNvPicPr>
          <p:nvPr/>
        </p:nvPicPr>
        <p:blipFill>
          <a:blip r:embed="rId2">
            <a:extLst/>
          </a:blip>
          <a:stretch>
            <a:fillRect/>
          </a:stretch>
        </p:blipFill>
        <p:spPr>
          <a:xfrm>
            <a:off x="9050690" y="7580405"/>
            <a:ext cx="3332482" cy="1137921"/>
          </a:xfrm>
          <a:prstGeom prst="rect">
            <a:avLst/>
          </a:prstGeom>
          <a:ln w="3175">
            <a:miter lim="400000"/>
          </a:ln>
        </p:spPr>
      </p:pic>
      <p:sp>
        <p:nvSpPr>
          <p:cNvPr id="247" name="Page 15"/>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15</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From the Book Atomic Habits, By James Clear. (Top notch book on how habits work)…"/>
          <p:cNvSpPr txBox="1"/>
          <p:nvPr>
            <p:ph type="body" idx="21"/>
          </p:nvPr>
        </p:nvSpPr>
        <p:spPr>
          <a:xfrm>
            <a:off x="643465" y="3534473"/>
            <a:ext cx="11717870" cy="3911098"/>
          </a:xfrm>
          <a:prstGeom prst="rect">
            <a:avLst/>
          </a:prstGeom>
          <a:extLst>
            <a:ext uri="{C572A759-6A51-4108-AA02-DFA0A04FC94B}">
              <ma14:wrappingTextBoxFlag xmlns:ma14="http://schemas.microsoft.com/office/mac/drawingml/2011/main" val="1"/>
            </a:ext>
          </a:extLst>
        </p:spPr>
        <p:txBody>
          <a:bodyPr/>
          <a:lstStyle/>
          <a:p>
            <a:pPr defTabSz="569411">
              <a:defRPr b="0" sz="1940"/>
            </a:pPr>
            <a:r>
              <a:t>From the Book Atomic Habits, By James Clear. (Top notch book on how habits work)</a:t>
            </a:r>
          </a:p>
          <a:p>
            <a:pPr defTabSz="569411">
              <a:defRPr b="0" sz="1940"/>
            </a:pPr>
          </a:p>
          <a:p>
            <a:pPr marL="359304" indent="-359304" defTabSz="569411">
              <a:buSzPct val="100000"/>
              <a:buAutoNum type="arabicPeriod" startAt="1"/>
              <a:defRPr b="0" sz="1940"/>
            </a:pPr>
            <a:r>
              <a:t>Habits. Our brain always pushes activities to habits (automation)</a:t>
            </a:r>
          </a:p>
          <a:p>
            <a:pPr marL="359304" indent="-359304" defTabSz="569411">
              <a:buSzPct val="100000"/>
              <a:buAutoNum type="arabicPeriod" startAt="1"/>
              <a:defRPr b="0" sz="1940"/>
            </a:pPr>
            <a:r>
              <a:t>eg: shower routine, folding your hands, fold your arms…</a:t>
            </a:r>
          </a:p>
          <a:p>
            <a:pPr marL="359304" indent="-359304" defTabSz="569411">
              <a:buSzPct val="100000"/>
              <a:buAutoNum type="arabicPeriod" startAt="1"/>
              <a:defRPr b="0" sz="1940"/>
            </a:pPr>
            <a:r>
              <a:t>Atomic Habits, best book for understanding and changing habits.</a:t>
            </a:r>
          </a:p>
          <a:p>
            <a:pPr marL="359304" indent="-359304" defTabSz="569411">
              <a:buSzPct val="100000"/>
              <a:buAutoNum type="arabicPeriod" startAt="1"/>
              <a:defRPr b="0" sz="1940"/>
            </a:pPr>
            <a:r>
              <a:rPr u="sng"/>
              <a:t>How to</a:t>
            </a:r>
            <a:r>
              <a:t>:                         </a:t>
            </a:r>
            <a:r>
              <a:rPr u="sng"/>
              <a:t>Create a good habit</a:t>
            </a:r>
            <a:r>
              <a:t>     Or          </a:t>
            </a:r>
            <a:r>
              <a:rPr u="sng"/>
              <a:t>Break a bad habit</a:t>
            </a:r>
          </a:p>
          <a:p>
            <a:pPr lvl="1" indent="443484" defTabSz="569411">
              <a:defRPr b="0" sz="1940"/>
            </a:pPr>
            <a:r>
              <a:t>First Law: CUE              Make it OBVIOUS               Make it INVISIBLE</a:t>
            </a:r>
          </a:p>
          <a:p>
            <a:pPr lvl="1" indent="443484" defTabSz="569411">
              <a:defRPr b="0" sz="1940"/>
            </a:pPr>
            <a:r>
              <a:t>2nd Law: CRAVING       Make it ATTRACTIVE          Make it UNATTRACTIVE</a:t>
            </a:r>
          </a:p>
          <a:p>
            <a:pPr lvl="1" indent="443484" defTabSz="569411">
              <a:defRPr b="0" sz="1940"/>
            </a:pPr>
            <a:r>
              <a:t>3rd Law: RESPONSE    Make it EASY                      Make it DIFFICULT</a:t>
            </a:r>
          </a:p>
          <a:p>
            <a:pPr lvl="1" indent="443484" defTabSz="569411">
              <a:defRPr b="0" sz="1940"/>
            </a:pPr>
            <a:r>
              <a:t>4TH Law: REWARD       Make it SATISFYING          Make it UNSATISFYING</a:t>
            </a:r>
          </a:p>
          <a:p>
            <a:pPr defTabSz="569411">
              <a:defRPr b="0" sz="1940"/>
            </a:pPr>
            <a:r>
              <a:t>5. NOT about Motivation, rather about a PLAN and THE ENVIRONMENT</a:t>
            </a:r>
          </a:p>
          <a:p>
            <a:pPr defTabSz="569411">
              <a:defRPr b="0" sz="1940"/>
            </a:pPr>
          </a:p>
          <a:p>
            <a:pPr defTabSz="569411">
              <a:defRPr b="0" sz="1940"/>
            </a:pPr>
            <a:r>
              <a:t>Questions and comments; </a:t>
            </a:r>
          </a:p>
        </p:txBody>
      </p:sp>
      <p:sp>
        <p:nvSpPr>
          <p:cNvPr id="250"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51" name="LogoBlack.png" descr="LogoBlack.png"/>
          <p:cNvPicPr>
            <a:picLocks noChangeAspect="1"/>
          </p:cNvPicPr>
          <p:nvPr/>
        </p:nvPicPr>
        <p:blipFill>
          <a:blip r:embed="rId2">
            <a:extLst/>
          </a:blip>
          <a:stretch>
            <a:fillRect/>
          </a:stretch>
        </p:blipFill>
        <p:spPr>
          <a:xfrm>
            <a:off x="9026762" y="7580405"/>
            <a:ext cx="3332482" cy="1137921"/>
          </a:xfrm>
          <a:prstGeom prst="rect">
            <a:avLst/>
          </a:prstGeom>
          <a:ln w="3175">
            <a:miter lim="400000"/>
          </a:ln>
        </p:spPr>
      </p:pic>
      <p:sp>
        <p:nvSpPr>
          <p:cNvPr id="252" name="Page 16"/>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16</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1. For next time… watch a short video excerpt from the Movie “SuperSize Me” that shows the power of nutrition on the brain. https://bit.ly/3veLTiC"/>
          <p:cNvSpPr txBox="1"/>
          <p:nvPr>
            <p:ph type="body" idx="21"/>
          </p:nvPr>
        </p:nvSpPr>
        <p:spPr>
          <a:xfrm>
            <a:off x="643465" y="3534473"/>
            <a:ext cx="11717870" cy="3051564"/>
          </a:xfrm>
          <a:prstGeom prst="rect">
            <a:avLst/>
          </a:prstGeom>
          <a:extLst>
            <a:ext uri="{C572A759-6A51-4108-AA02-DFA0A04FC94B}">
              <ma14:wrappingTextBoxFlag xmlns:ma14="http://schemas.microsoft.com/office/mac/drawingml/2011/main" val="1"/>
            </a:ext>
          </a:extLst>
        </p:spPr>
        <p:txBody>
          <a:bodyPr/>
          <a:lstStyle/>
          <a:p>
            <a:pPr defTabSz="587022">
              <a:defRPr b="0" sz="2800"/>
            </a:pPr>
            <a:r>
              <a:t>1. For next time… watch a short video excerpt from the Movie “SuperSize Me” that shows the power of nutrition on the brain. </a:t>
            </a:r>
            <a:r>
              <a:rPr u="sng">
                <a:hlinkClick r:id="rId2" invalidUrl="" action="" tgtFrame="" tooltip="" history="1" highlightClick="0" endSnd="0"/>
              </a:rPr>
              <a:t>https://bit.ly/3veLTiC</a:t>
            </a:r>
            <a:r>
              <a:t> </a:t>
            </a:r>
          </a:p>
        </p:txBody>
      </p:sp>
      <p:sp>
        <p:nvSpPr>
          <p:cNvPr id="255"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56" name="LogoBlack.png" descr="LogoBlack.png"/>
          <p:cNvPicPr>
            <a:picLocks noChangeAspect="1"/>
          </p:cNvPicPr>
          <p:nvPr/>
        </p:nvPicPr>
        <p:blipFill>
          <a:blip r:embed="rId3">
            <a:extLst/>
          </a:blip>
          <a:stretch>
            <a:fillRect/>
          </a:stretch>
        </p:blipFill>
        <p:spPr>
          <a:xfrm>
            <a:off x="9002834" y="7580405"/>
            <a:ext cx="3332482" cy="1137921"/>
          </a:xfrm>
          <a:prstGeom prst="rect">
            <a:avLst/>
          </a:prstGeom>
          <a:ln w="3175">
            <a:miter lim="400000"/>
          </a:ln>
        </p:spPr>
      </p:pic>
      <p:sp>
        <p:nvSpPr>
          <p:cNvPr id="257" name="Page 17"/>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17</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From Video #3 “Notes”.…"/>
          <p:cNvSpPr txBox="1"/>
          <p:nvPr>
            <p:ph type="body" idx="21"/>
          </p:nvPr>
        </p:nvSpPr>
        <p:spPr>
          <a:xfrm>
            <a:off x="643465" y="3199483"/>
            <a:ext cx="11717870" cy="3895770"/>
          </a:xfrm>
          <a:prstGeom prst="rect">
            <a:avLst/>
          </a:prstGeom>
          <a:extLst>
            <a:ext uri="{C572A759-6A51-4108-AA02-DFA0A04FC94B}">
              <ma14:wrappingTextBoxFlag xmlns:ma14="http://schemas.microsoft.com/office/mac/drawingml/2011/main" val="1"/>
            </a:ext>
          </a:extLst>
        </p:spPr>
        <p:txBody>
          <a:bodyPr/>
          <a:lstStyle/>
          <a:p>
            <a:pPr marL="329670" indent="-329670" defTabSz="522449">
              <a:buSzPct val="100000"/>
              <a:buAutoNum type="arabicPeriod" startAt="1"/>
              <a:defRPr b="0" sz="1779"/>
            </a:pPr>
            <a:r>
              <a:t>From Video #3 “Notes”.</a:t>
            </a:r>
          </a:p>
          <a:p>
            <a:pPr defTabSz="289356">
              <a:defRPr b="0" sz="1779">
                <a:latin typeface="Times Roman"/>
                <a:ea typeface="Times Roman"/>
                <a:cs typeface="Times Roman"/>
                <a:sym typeface="Times Roman"/>
              </a:defRPr>
            </a:pPr>
            <a:r>
              <a:t>More Resources - </a:t>
            </a:r>
            <a:r>
              <a:rPr u="sng">
                <a:solidFill>
                  <a:srgbClr val="0000EE"/>
                </a:solidFill>
                <a:hlinkClick r:id="rId2" invalidUrl="" action="" tgtFrame="" tooltip="" history="1" highlightClick="0" endSnd="0"/>
              </a:rPr>
              <a:t>https://agingparentsindependence.com/…</a:t>
            </a:r>
            <a:r>
              <a:t> </a:t>
            </a:r>
          </a:p>
          <a:p>
            <a:pPr defTabSz="289356">
              <a:defRPr b="0" sz="1779">
                <a:latin typeface="Times Roman"/>
                <a:ea typeface="Times Roman"/>
                <a:cs typeface="Times Roman"/>
                <a:sym typeface="Times Roman"/>
              </a:defRPr>
            </a:pPr>
            <a:r>
              <a:t>Coaching help - </a:t>
            </a:r>
            <a:r>
              <a:rPr u="sng">
                <a:solidFill>
                  <a:srgbClr val="0000EE"/>
                </a:solidFill>
                <a:hlinkClick r:id="rId2" invalidUrl="" action="" tgtFrame="" tooltip="" history="1" highlightClick="0" endSnd="0"/>
              </a:rPr>
              <a:t>https://agingparentsindependence.com/…</a:t>
            </a:r>
            <a:r>
              <a:t> </a:t>
            </a:r>
          </a:p>
          <a:p>
            <a:pPr defTabSz="289356">
              <a:defRPr b="0" sz="1779">
                <a:latin typeface="Times Roman"/>
                <a:ea typeface="Times Roman"/>
                <a:cs typeface="Times Roman"/>
                <a:sym typeface="Times Roman"/>
              </a:defRPr>
            </a:pPr>
            <a:r>
              <a:t>Mark and Becky bio - </a:t>
            </a:r>
            <a:r>
              <a:rPr u="sng">
                <a:solidFill>
                  <a:srgbClr val="0000EE"/>
                </a:solidFill>
                <a:hlinkClick r:id="rId3" invalidUrl="" action="" tgtFrame="" tooltip="" history="1" highlightClick="0" endSnd="0"/>
              </a:rPr>
              <a:t>https://agingparentsindependence.com/bio</a:t>
            </a:r>
            <a:r>
              <a:t> </a:t>
            </a:r>
          </a:p>
          <a:p>
            <a:pPr defTabSz="289356">
              <a:defRPr b="0" sz="1779">
                <a:latin typeface="Times Roman"/>
                <a:ea typeface="Times Roman"/>
                <a:cs typeface="Times Roman"/>
                <a:sym typeface="Times Roman"/>
              </a:defRPr>
            </a:pPr>
            <a:r>
              <a:t>Feedback is always welcome. </a:t>
            </a:r>
          </a:p>
          <a:p>
            <a:pPr defTabSz="289356">
              <a:defRPr b="0" sz="1779">
                <a:latin typeface="Times Roman"/>
                <a:ea typeface="Times Roman"/>
                <a:cs typeface="Times Roman"/>
                <a:sym typeface="Times Roman"/>
              </a:defRPr>
            </a:pPr>
            <a:r>
              <a:t>Any Questions? Contact Mark by email. Mark contact info - fatherfitz@gmail.com </a:t>
            </a:r>
          </a:p>
          <a:p>
            <a:pPr defTabSz="289356">
              <a:defRPr b="0" sz="1779">
                <a:latin typeface="Times Roman"/>
                <a:ea typeface="Times Roman"/>
                <a:cs typeface="Times Roman"/>
                <a:sym typeface="Times Roman"/>
              </a:defRPr>
            </a:pPr>
          </a:p>
          <a:p>
            <a:pPr defTabSz="289356">
              <a:defRPr b="0" sz="1779">
                <a:latin typeface="Times Roman"/>
                <a:ea typeface="Times Roman"/>
                <a:cs typeface="Times Roman"/>
                <a:sym typeface="Times Roman"/>
              </a:defRPr>
            </a:pPr>
            <a:r>
              <a:t>On topic: Smarter Every Day; Backwards Brain Bicycle. </a:t>
            </a:r>
            <a:r>
              <a:rPr u="sng">
                <a:solidFill>
                  <a:srgbClr val="0000EE"/>
                </a:solidFill>
                <a:hlinkClick r:id="rId4" invalidUrl="" action="" tgtFrame="" tooltip="" history="1" highlightClick="0" endSnd="0"/>
              </a:rPr>
              <a:t>https://youtu.be/MFzDaBzBlL0</a:t>
            </a:r>
            <a:r>
              <a:t> </a:t>
            </a:r>
          </a:p>
          <a:p>
            <a:pPr defTabSz="289356">
              <a:defRPr b="0" sz="1779">
                <a:latin typeface="Times Roman"/>
                <a:ea typeface="Times Roman"/>
                <a:cs typeface="Times Roman"/>
                <a:sym typeface="Times Roman"/>
              </a:defRPr>
            </a:pPr>
            <a:r>
              <a:t>BrainGain, Exercise and the Brain. CBC Canada short news segment. </a:t>
            </a:r>
            <a:r>
              <a:rPr u="sng">
                <a:solidFill>
                  <a:srgbClr val="0000EE"/>
                </a:solidFill>
                <a:hlinkClick r:id="rId5" invalidUrl="" action="" tgtFrame="" tooltip="" history="1" highlightClick="0" endSnd="0"/>
              </a:rPr>
              <a:t>https://youtu.be/6Rivxc5-2C0</a:t>
            </a:r>
            <a:r>
              <a:t> </a:t>
            </a:r>
          </a:p>
          <a:p>
            <a:pPr defTabSz="289356">
              <a:defRPr b="0" sz="1779">
                <a:latin typeface="Times Roman"/>
                <a:ea typeface="Times Roman"/>
                <a:cs typeface="Times Roman"/>
                <a:sym typeface="Times Roman"/>
              </a:defRPr>
            </a:pPr>
            <a:r>
              <a:t>Spark book, by Dr John Ratey. </a:t>
            </a:r>
            <a:r>
              <a:rPr u="sng">
                <a:solidFill>
                  <a:srgbClr val="0000EE"/>
                </a:solidFill>
                <a:hlinkClick r:id="rId6" invalidUrl="" action="" tgtFrame="" tooltip="" history="1" highlightClick="0" endSnd="0"/>
              </a:rPr>
              <a:t>https://www.amazon.com/Spark-Revolutionary-Science-Exercise-Brain/dp/0316113514</a:t>
            </a:r>
            <a:r>
              <a:t> </a:t>
            </a:r>
          </a:p>
          <a:p>
            <a:pPr defTabSz="289356">
              <a:defRPr b="0" sz="1779">
                <a:latin typeface="Times Roman"/>
                <a:ea typeface="Times Roman"/>
                <a:cs typeface="Times Roman"/>
                <a:sym typeface="Times Roman"/>
              </a:defRPr>
            </a:pPr>
            <a:r>
              <a:t>Myth of Alzheimer’s book, by Dr Peter J. Whitehouse. </a:t>
            </a:r>
            <a:r>
              <a:rPr u="sng">
                <a:solidFill>
                  <a:srgbClr val="0000EE"/>
                </a:solidFill>
                <a:hlinkClick r:id="rId7" invalidUrl="" action="" tgtFrame="" tooltip="" history="1" highlightClick="0" endSnd="0"/>
              </a:rPr>
              <a:t>https://www.amazon.com/Myth-Alzheimers-Todays-Dreaded-Diagnosis/dp/0312368178</a:t>
            </a:r>
            <a:r>
              <a:t> </a:t>
            </a:r>
          </a:p>
          <a:p>
            <a:pPr defTabSz="289356">
              <a:defRPr b="0" sz="1779">
                <a:latin typeface="Times Roman"/>
                <a:ea typeface="Times Roman"/>
                <a:cs typeface="Times Roman"/>
                <a:sym typeface="Times Roman"/>
              </a:defRPr>
            </a:pPr>
            <a:r>
              <a:t>Anti-Alzheimer’s Prescription book, by Dr Vincent Fortenasce. </a:t>
            </a:r>
            <a:r>
              <a:rPr u="sng">
                <a:solidFill>
                  <a:srgbClr val="0000EE"/>
                </a:solidFill>
                <a:hlinkClick r:id="rId8" invalidUrl="" action="" tgtFrame="" tooltip="" history="1" highlightClick="0" endSnd="0"/>
              </a:rPr>
              <a:t>https://www.amazon.com/Anti-Alzheimers-Prescription-Science-Proven-Prevention-Start/dp/1592404618</a:t>
            </a:r>
            <a:r>
              <a:t> </a:t>
            </a:r>
          </a:p>
          <a:p>
            <a:pPr defTabSz="289356">
              <a:defRPr b="0" sz="1779">
                <a:latin typeface="Times Roman"/>
                <a:ea typeface="Times Roman"/>
                <a:cs typeface="Times Roman"/>
                <a:sym typeface="Times Roman"/>
              </a:defRPr>
            </a:pPr>
            <a:r>
              <a:t>Atomic Habits book, By James Clear. </a:t>
            </a:r>
            <a:r>
              <a:rPr u="sng">
                <a:solidFill>
                  <a:srgbClr val="0000EE"/>
                </a:solidFill>
                <a:hlinkClick r:id="rId9" invalidUrl="" action="" tgtFrame="" tooltip="" history="1" highlightClick="0" endSnd="0"/>
              </a:rPr>
              <a:t>https://www.amazon.com/Atomic-Habits-Proven-Build-Break/dp/0735211299</a:t>
            </a:r>
          </a:p>
        </p:txBody>
      </p:sp>
      <p:sp>
        <p:nvSpPr>
          <p:cNvPr id="260"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61" name="LogoBlack.png" descr="LogoBlack.png"/>
          <p:cNvPicPr>
            <a:picLocks noChangeAspect="1"/>
          </p:cNvPicPr>
          <p:nvPr/>
        </p:nvPicPr>
        <p:blipFill>
          <a:blip r:embed="rId10">
            <a:extLst/>
          </a:blip>
          <a:stretch>
            <a:fillRect/>
          </a:stretch>
        </p:blipFill>
        <p:spPr>
          <a:xfrm>
            <a:off x="8978906" y="7580405"/>
            <a:ext cx="3332482" cy="1137921"/>
          </a:xfrm>
          <a:prstGeom prst="rect">
            <a:avLst/>
          </a:prstGeom>
          <a:ln w="3175">
            <a:miter lim="400000"/>
          </a:ln>
        </p:spPr>
      </p:pic>
      <p:sp>
        <p:nvSpPr>
          <p:cNvPr id="262" name="Page 18"/>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18</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1. Pre video: discussion of movie clip on Appleton Central Alternative High School lunch program. Comments or questions."/>
          <p:cNvSpPr txBox="1"/>
          <p:nvPr>
            <p:ph type="body" idx="21"/>
          </p:nvPr>
        </p:nvSpPr>
        <p:spPr>
          <a:xfrm>
            <a:off x="643465" y="4461362"/>
            <a:ext cx="11717870" cy="3313685"/>
          </a:xfrm>
          <a:prstGeom prst="rect">
            <a:avLst/>
          </a:prstGeom>
          <a:extLst>
            <a:ext uri="{C572A759-6A51-4108-AA02-DFA0A04FC94B}">
              <ma14:wrappingTextBoxFlag xmlns:ma14="http://schemas.microsoft.com/office/mac/drawingml/2011/main" val="1"/>
            </a:ext>
          </a:extLst>
        </p:spPr>
        <p:txBody>
          <a:bodyPr/>
          <a:lstStyle>
            <a:lvl1pPr defTabSz="587022">
              <a:defRPr b="0" sz="3400"/>
            </a:lvl1pPr>
          </a:lstStyle>
          <a:p>
            <a:pPr/>
            <a:r>
              <a:t>1. Pre video: discussion of movie clip on Appleton Central Alternative High School lunch program. Comments or questions.</a:t>
            </a:r>
          </a:p>
        </p:txBody>
      </p:sp>
      <p:sp>
        <p:nvSpPr>
          <p:cNvPr id="265" name="My Own Home As Long As Possible"/>
          <p:cNvSpPr txBox="1"/>
          <p:nvPr>
            <p:ph type="ctrTitle"/>
          </p:nvPr>
        </p:nvSpPr>
        <p:spPr>
          <a:xfrm>
            <a:off x="547754" y="2181592"/>
            <a:ext cx="11717870" cy="1022149"/>
          </a:xfrm>
          <a:prstGeom prst="rect">
            <a:avLst/>
          </a:prstGeom>
        </p:spPr>
        <p:txBody>
          <a:bodyPr/>
          <a:lstStyle>
            <a:lvl1pPr defTabSz="1179072">
              <a:defRPr spc="-111" sz="5576"/>
            </a:lvl1pPr>
          </a:lstStyle>
          <a:p>
            <a:pPr/>
            <a:r>
              <a:t>My Own Home As Long As Possible</a:t>
            </a:r>
          </a:p>
        </p:txBody>
      </p:sp>
      <p:sp>
        <p:nvSpPr>
          <p:cNvPr id="266" name="Video Four: “Beating the Odds, Nutrition and the Brain.”"/>
          <p:cNvSpPr txBox="1"/>
          <p:nvPr>
            <p:ph type="subTitle" sz="quarter" idx="1"/>
          </p:nvPr>
        </p:nvSpPr>
        <p:spPr>
          <a:xfrm>
            <a:off x="643466" y="3452567"/>
            <a:ext cx="11717868" cy="1016001"/>
          </a:xfrm>
          <a:prstGeom prst="rect">
            <a:avLst/>
          </a:prstGeom>
        </p:spPr>
        <p:txBody>
          <a:bodyPr/>
          <a:lstStyle>
            <a:lvl1pPr defTabSz="534190">
              <a:defRPr sz="3458"/>
            </a:lvl1pPr>
          </a:lstStyle>
          <a:p>
            <a:pPr/>
            <a:r>
              <a:t>Video Four: “Beating the Odds, Nutrition and the Brain.”</a:t>
            </a:r>
          </a:p>
        </p:txBody>
      </p:sp>
      <p:pic>
        <p:nvPicPr>
          <p:cNvPr id="267" name="LogoBlack.png" descr="LogoBlack.png"/>
          <p:cNvPicPr>
            <a:picLocks noChangeAspect="1"/>
          </p:cNvPicPr>
          <p:nvPr/>
        </p:nvPicPr>
        <p:blipFill>
          <a:blip r:embed="rId2">
            <a:extLst/>
          </a:blip>
          <a:stretch>
            <a:fillRect/>
          </a:stretch>
        </p:blipFill>
        <p:spPr>
          <a:xfrm>
            <a:off x="9026762" y="7580405"/>
            <a:ext cx="3332482" cy="1137921"/>
          </a:xfrm>
          <a:prstGeom prst="rect">
            <a:avLst/>
          </a:prstGeom>
          <a:ln w="3175">
            <a:miter lim="400000"/>
          </a:ln>
        </p:spPr>
      </p:pic>
      <p:sp>
        <p:nvSpPr>
          <p:cNvPr id="268" name="Page 19"/>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19</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Planners.…"/>
          <p:cNvSpPr txBox="1"/>
          <p:nvPr>
            <p:ph type="body" idx="21"/>
          </p:nvPr>
        </p:nvSpPr>
        <p:spPr>
          <a:xfrm>
            <a:off x="643465" y="4455214"/>
            <a:ext cx="11717870" cy="3319973"/>
          </a:xfrm>
          <a:prstGeom prst="rect">
            <a:avLst/>
          </a:prstGeom>
          <a:extLst>
            <a:ext uri="{C572A759-6A51-4108-AA02-DFA0A04FC94B}">
              <ma14:wrappingTextBoxFlag xmlns:ma14="http://schemas.microsoft.com/office/mac/drawingml/2011/main" val="1"/>
            </a:ext>
          </a:extLst>
        </p:spPr>
        <p:txBody>
          <a:bodyPr/>
          <a:lstStyle/>
          <a:p>
            <a:pPr marL="296333" indent="-296333" defTabSz="469617">
              <a:buSzPct val="100000"/>
              <a:buAutoNum type="arabicPeriod" startAt="1"/>
              <a:defRPr b="0" sz="2080"/>
            </a:pPr>
            <a:r>
              <a:t>Planners. </a:t>
            </a:r>
          </a:p>
          <a:p>
            <a:pPr lvl="1" marL="1007533" indent="-296333" defTabSz="469617">
              <a:buSzPct val="100000"/>
              <a:buAutoNum type="alphaUcPeriod" startAt="1"/>
              <a:defRPr b="0" sz="2080"/>
            </a:pPr>
            <a:r>
              <a:t>Consider some field trips to various types of Senior Housing available in your area. They are usually happy to have you come and may even set up a tour and provide a meal.</a:t>
            </a:r>
          </a:p>
          <a:p>
            <a:pPr lvl="1" marL="1007533" indent="-296333" defTabSz="469617">
              <a:buSzPct val="100000"/>
              <a:buAutoNum type="alphaUcPeriod" startAt="1"/>
              <a:defRPr b="0" sz="2080"/>
            </a:pPr>
            <a:r>
              <a:t>Consider finding live examples of people who have navigated these steps, successfully or perhaps even unsuccessfully, and is willing to share. Sometimes someone who shares what they wish they had done is a stronger motivator.</a:t>
            </a:r>
          </a:p>
          <a:p>
            <a:pPr defTabSz="469617">
              <a:defRPr b="0" sz="2080"/>
            </a:pPr>
            <a:r>
              <a:t>2. If you look at the “notes” under the YouTube video, you will find chapter links to easily find various sections of the video.</a:t>
            </a:r>
          </a:p>
          <a:p>
            <a:pPr defTabSz="469617">
              <a:defRPr b="0" sz="2080"/>
            </a:pPr>
          </a:p>
        </p:txBody>
      </p:sp>
      <p:sp>
        <p:nvSpPr>
          <p:cNvPr id="177" name="My Own Home As Long As Possible"/>
          <p:cNvSpPr txBox="1"/>
          <p:nvPr>
            <p:ph type="ctrTitle"/>
          </p:nvPr>
        </p:nvSpPr>
        <p:spPr>
          <a:xfrm>
            <a:off x="643465" y="1490105"/>
            <a:ext cx="11717870" cy="1022149"/>
          </a:xfrm>
          <a:prstGeom prst="rect">
            <a:avLst/>
          </a:prstGeom>
        </p:spPr>
        <p:txBody>
          <a:bodyPr/>
          <a:lstStyle>
            <a:lvl1pPr defTabSz="1179072">
              <a:defRPr spc="-111" sz="5576"/>
            </a:lvl1pPr>
          </a:lstStyle>
          <a:p>
            <a:pPr/>
            <a:r>
              <a:t>My Own Home As Long As Possible</a:t>
            </a:r>
          </a:p>
        </p:txBody>
      </p:sp>
      <p:sp>
        <p:nvSpPr>
          <p:cNvPr id="178" name="Video One: Making A Plan/Interruptions."/>
          <p:cNvSpPr txBox="1"/>
          <p:nvPr>
            <p:ph type="subTitle" sz="quarter" idx="1"/>
          </p:nvPr>
        </p:nvSpPr>
        <p:spPr>
          <a:xfrm>
            <a:off x="643466" y="3125021"/>
            <a:ext cx="11717868" cy="1016001"/>
          </a:xfrm>
          <a:prstGeom prst="rect">
            <a:avLst/>
          </a:prstGeom>
        </p:spPr>
        <p:txBody>
          <a:bodyPr/>
          <a:lstStyle/>
          <a:p>
            <a:pPr/>
            <a:r>
              <a:t>Video One: Making A Plan/Interruptions.</a:t>
            </a:r>
          </a:p>
        </p:txBody>
      </p:sp>
      <p:pic>
        <p:nvPicPr>
          <p:cNvPr id="179" name="LogoBlack.png" descr="LogoBlack.png"/>
          <p:cNvPicPr>
            <a:picLocks noChangeAspect="1"/>
          </p:cNvPicPr>
          <p:nvPr/>
        </p:nvPicPr>
        <p:blipFill>
          <a:blip r:embed="rId2">
            <a:extLst/>
          </a:blip>
          <a:stretch>
            <a:fillRect/>
          </a:stretch>
        </p:blipFill>
        <p:spPr>
          <a:xfrm>
            <a:off x="8978906" y="7970279"/>
            <a:ext cx="3332482" cy="1137921"/>
          </a:xfrm>
          <a:prstGeom prst="rect">
            <a:avLst/>
          </a:prstGeom>
          <a:ln w="3175">
            <a:miter lim="400000"/>
          </a:ln>
        </p:spPr>
      </p:pic>
      <p:sp>
        <p:nvSpPr>
          <p:cNvPr id="180" name="Page 2"/>
          <p:cNvSpPr txBox="1"/>
          <p:nvPr/>
        </p:nvSpPr>
        <p:spPr>
          <a:xfrm>
            <a:off x="880863" y="7899006"/>
            <a:ext cx="1259417"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Health at a cellular level… we replace our cells often.  Need to make 300,000,000 new cells per day. Our food supply determines how strong the new cells are.…"/>
          <p:cNvSpPr txBox="1"/>
          <p:nvPr>
            <p:ph type="body" idx="21"/>
          </p:nvPr>
        </p:nvSpPr>
        <p:spPr>
          <a:xfrm>
            <a:off x="643465" y="3295194"/>
            <a:ext cx="11717870" cy="3978863"/>
          </a:xfrm>
          <a:prstGeom prst="rect">
            <a:avLst/>
          </a:prstGeom>
          <a:extLst>
            <a:ext uri="{C572A759-6A51-4108-AA02-DFA0A04FC94B}">
              <ma14:wrappingTextBoxFlag xmlns:ma14="http://schemas.microsoft.com/office/mac/drawingml/2011/main" val="1"/>
            </a:ext>
          </a:extLst>
        </p:spPr>
        <p:txBody>
          <a:bodyPr/>
          <a:lstStyle/>
          <a:p>
            <a:pPr marL="266115" indent="-266115" defTabSz="410915">
              <a:buSzPct val="100000"/>
              <a:buAutoNum type="arabicPeriod" startAt="1"/>
              <a:defRPr b="0" sz="1819"/>
            </a:pPr>
            <a:r>
              <a:t>Health at a cellular level… we replace our cells often.  Need to make 300,000,000 new cells per day. Our food supply determines how strong the new cells are.</a:t>
            </a:r>
          </a:p>
          <a:p>
            <a:pPr defTabSz="410915">
              <a:defRPr b="0" sz="1819"/>
            </a:pPr>
          </a:p>
          <a:p>
            <a:pPr defTabSz="410915">
              <a:defRPr b="0" sz="1819"/>
            </a:pPr>
            <a:r>
              <a:t>2. What does your brain currently accept as “normal/healthy” food?</a:t>
            </a:r>
          </a:p>
          <a:p>
            <a:pPr defTabSz="410915">
              <a:defRPr b="0" sz="1819"/>
            </a:pPr>
            <a:r>
              <a:t>Good news: it is changeable. </a:t>
            </a:r>
          </a:p>
          <a:p>
            <a:pPr defTabSz="410915">
              <a:defRPr b="0" sz="1819"/>
            </a:pPr>
            <a:r>
              <a:t>Bad news: It takes some TIME!</a:t>
            </a:r>
          </a:p>
          <a:p>
            <a:pPr defTabSz="410915">
              <a:defRPr b="0" sz="1819"/>
            </a:pPr>
          </a:p>
          <a:p>
            <a:pPr defTabSz="410915">
              <a:defRPr b="0" sz="1819"/>
            </a:pPr>
            <a:r>
              <a:t>CDC Obesity Slides for each year, State by State, 1985 - 2010 and 2020. Comments or questions?</a:t>
            </a:r>
          </a:p>
          <a:p>
            <a:pPr defTabSz="410915">
              <a:defRPr b="0" sz="1819"/>
            </a:pPr>
          </a:p>
          <a:p>
            <a:pPr defTabSz="410915">
              <a:defRPr b="0" sz="1819"/>
            </a:pPr>
            <a:r>
              <a:t>Two critical questions:</a:t>
            </a:r>
          </a:p>
          <a:p>
            <a:pPr marL="266115" indent="-266115" defTabSz="410915">
              <a:buSzPct val="100000"/>
              <a:buAutoNum type="arabicPeriod" startAt="1"/>
              <a:defRPr b="0" sz="1819"/>
            </a:pPr>
            <a:r>
              <a:t>Toxins - they damage or confuse the brain.</a:t>
            </a:r>
          </a:p>
          <a:p>
            <a:pPr marL="266115" indent="-266115" defTabSz="410915">
              <a:buSzPct val="100000"/>
              <a:buAutoNum type="arabicPeriod" startAt="1"/>
              <a:defRPr b="0" sz="1819"/>
            </a:pPr>
            <a:r>
              <a:t>Nutritional Supplements - Caution for quality; gives the body what it needs. 75% of us already use supplements.</a:t>
            </a:r>
          </a:p>
          <a:p>
            <a:pPr defTabSz="410915">
              <a:defRPr b="0" sz="1819"/>
            </a:pPr>
            <a:r>
              <a:t>Comments and questions.</a:t>
            </a:r>
          </a:p>
        </p:txBody>
      </p:sp>
      <p:sp>
        <p:nvSpPr>
          <p:cNvPr id="271"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72" name="LogoBlack.png" descr="LogoBlack.png"/>
          <p:cNvPicPr>
            <a:picLocks noChangeAspect="1"/>
          </p:cNvPicPr>
          <p:nvPr/>
        </p:nvPicPr>
        <p:blipFill>
          <a:blip r:embed="rId2">
            <a:extLst/>
          </a:blip>
          <a:stretch>
            <a:fillRect/>
          </a:stretch>
        </p:blipFill>
        <p:spPr>
          <a:xfrm>
            <a:off x="9038726" y="7580405"/>
            <a:ext cx="3332481" cy="1137921"/>
          </a:xfrm>
          <a:prstGeom prst="rect">
            <a:avLst/>
          </a:prstGeom>
          <a:ln w="3175">
            <a:miter lim="400000"/>
          </a:ln>
        </p:spPr>
      </p:pic>
      <p:sp>
        <p:nvSpPr>
          <p:cNvPr id="273" name="Page 20"/>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20</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Discuss the Critical Variables in buying food.…"/>
          <p:cNvSpPr txBox="1"/>
          <p:nvPr>
            <p:ph type="body" idx="21"/>
          </p:nvPr>
        </p:nvSpPr>
        <p:spPr>
          <a:xfrm>
            <a:off x="643465" y="3223411"/>
            <a:ext cx="11717870" cy="3707103"/>
          </a:xfrm>
          <a:prstGeom prst="rect">
            <a:avLst/>
          </a:prstGeom>
          <a:extLst>
            <a:ext uri="{C572A759-6A51-4108-AA02-DFA0A04FC94B}">
              <ma14:wrappingTextBoxFlag xmlns:ma14="http://schemas.microsoft.com/office/mac/drawingml/2011/main" val="1"/>
            </a:ext>
          </a:extLst>
        </p:spPr>
        <p:txBody>
          <a:bodyPr/>
          <a:lstStyle/>
          <a:p>
            <a:pPr marL="296528" indent="-296528" defTabSz="457877">
              <a:buSzPct val="100000"/>
              <a:buAutoNum type="arabicPeriod" startAt="1"/>
              <a:defRPr b="0" sz="2027"/>
            </a:pPr>
            <a:r>
              <a:t>Discuss the Critical Variables in buying food.</a:t>
            </a:r>
          </a:p>
          <a:p>
            <a:pPr lvl="1" marL="989948" indent="-296528" defTabSz="457877">
              <a:buSzPct val="100000"/>
              <a:buAutoNum type="arabicPeriod" startAt="1"/>
              <a:defRPr b="0" sz="2027"/>
            </a:pPr>
            <a:r>
              <a:t>Cost</a:t>
            </a:r>
          </a:p>
          <a:p>
            <a:pPr lvl="1" marL="989948" indent="-296528" defTabSz="457877">
              <a:buSzPct val="100000"/>
              <a:buAutoNum type="arabicPeriod" startAt="1"/>
              <a:defRPr b="0" sz="2027"/>
            </a:pPr>
            <a:r>
              <a:t>Visual appeal</a:t>
            </a:r>
          </a:p>
          <a:p>
            <a:pPr lvl="1" marL="989948" indent="-296528" defTabSz="457877">
              <a:buSzPct val="100000"/>
              <a:buAutoNum type="arabicPeriod" startAt="1"/>
              <a:defRPr b="0" sz="2027"/>
            </a:pPr>
            <a:r>
              <a:t>Shelf Life</a:t>
            </a:r>
          </a:p>
          <a:p>
            <a:pPr lvl="1" marL="989948" indent="-296528" defTabSz="457877">
              <a:buSzPct val="100000"/>
              <a:buAutoNum type="arabicPeriod" startAt="1"/>
              <a:defRPr b="0" sz="2027"/>
            </a:pPr>
            <a:r>
              <a:t>Taste</a:t>
            </a:r>
          </a:p>
          <a:p>
            <a:pPr lvl="1" marL="989948" indent="-296528" defTabSz="457877">
              <a:buSzPct val="100000"/>
              <a:buAutoNum type="arabicPeriod" startAt="1"/>
              <a:defRPr b="0" sz="2027"/>
            </a:pPr>
            <a:r>
              <a:t>Nutritional Value</a:t>
            </a:r>
          </a:p>
          <a:p>
            <a:pPr defTabSz="457877">
              <a:defRPr b="0" sz="2027"/>
            </a:pPr>
            <a:r>
              <a:t>Drinking our excess calories. Fruit Juices sound healthy but are loaded with sugar.</a:t>
            </a:r>
          </a:p>
          <a:p>
            <a:pPr defTabSz="457877">
              <a:defRPr b="0" sz="2027"/>
            </a:pPr>
          </a:p>
          <a:p>
            <a:pPr defTabSz="457877">
              <a:defRPr b="0" sz="2027"/>
            </a:pPr>
            <a:r>
              <a:t>100 years ago, 4 pounds of sugar per year; now? 150 pounds per person on average.  Sugar drives inflammation, which is the driver of most of our chronic diseases.</a:t>
            </a:r>
          </a:p>
          <a:p>
            <a:pPr defTabSz="457877">
              <a:defRPr b="0" sz="2027"/>
            </a:pPr>
          </a:p>
          <a:p>
            <a:pPr defTabSz="457877">
              <a:defRPr b="0" sz="2027"/>
            </a:pPr>
            <a:r>
              <a:t>Packaging messages - Companies are focused on shareholders, not so much on consumers.</a:t>
            </a:r>
          </a:p>
        </p:txBody>
      </p:sp>
      <p:sp>
        <p:nvSpPr>
          <p:cNvPr id="276"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77" name="LogoBlack.png" descr="LogoBlack.png"/>
          <p:cNvPicPr>
            <a:picLocks noChangeAspect="1"/>
          </p:cNvPicPr>
          <p:nvPr/>
        </p:nvPicPr>
        <p:blipFill>
          <a:blip r:embed="rId2">
            <a:extLst/>
          </a:blip>
          <a:stretch>
            <a:fillRect/>
          </a:stretch>
        </p:blipFill>
        <p:spPr>
          <a:xfrm>
            <a:off x="9026762" y="7580405"/>
            <a:ext cx="3332482" cy="1137921"/>
          </a:xfrm>
          <a:prstGeom prst="rect">
            <a:avLst/>
          </a:prstGeom>
          <a:ln w="3175">
            <a:miter lim="400000"/>
          </a:ln>
        </p:spPr>
      </p:pic>
      <p:sp>
        <p:nvSpPr>
          <p:cNvPr id="278" name="Page 21"/>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21</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Calorie Density concept. Comments or questions.  (Mayo Clinic has some things to say on this: bit.ly/478vGsA)…"/>
          <p:cNvSpPr txBox="1"/>
          <p:nvPr>
            <p:ph type="body" idx="21"/>
          </p:nvPr>
        </p:nvSpPr>
        <p:spPr>
          <a:xfrm>
            <a:off x="643465" y="3534473"/>
            <a:ext cx="11717870" cy="3051564"/>
          </a:xfrm>
          <a:prstGeom prst="rect">
            <a:avLst/>
          </a:prstGeom>
          <a:extLst>
            <a:ext uri="{C572A759-6A51-4108-AA02-DFA0A04FC94B}">
              <ma14:wrappingTextBoxFlag xmlns:ma14="http://schemas.microsoft.com/office/mac/drawingml/2011/main" val="1"/>
            </a:ext>
          </a:extLst>
        </p:spPr>
        <p:txBody>
          <a:bodyPr/>
          <a:lstStyle/>
          <a:p>
            <a:pPr marL="340783" indent="-340783" defTabSz="540060">
              <a:buSzPct val="100000"/>
              <a:buAutoNum type="arabicPeriod" startAt="1"/>
              <a:defRPr b="0" sz="2392"/>
            </a:pPr>
            <a:r>
              <a:t>Calorie Density concept. Comments or questions.  (Mayo Clinic has some things to say on this: </a:t>
            </a:r>
            <a:r>
              <a:rPr u="sng">
                <a:hlinkClick r:id="rId2" invalidUrl="" action="" tgtFrame="" tooltip="" history="1" highlightClick="0" endSnd="0"/>
              </a:rPr>
              <a:t>bit.ly/478vGsA</a:t>
            </a:r>
            <a:r>
              <a:t>)</a:t>
            </a:r>
          </a:p>
          <a:p>
            <a:pPr defTabSz="540060">
              <a:defRPr b="0" sz="2392"/>
            </a:pPr>
          </a:p>
          <a:p>
            <a:pPr defTabSz="540060">
              <a:defRPr b="0" sz="2392"/>
            </a:pPr>
            <a:r>
              <a:t>Blue Zones very helpful. (</a:t>
            </a:r>
            <a:r>
              <a:rPr u="sng">
                <a:hlinkClick r:id="rId3" invalidUrl="" action="" tgtFrame="" tooltip="" history="1" highlightClick="0" endSnd="0"/>
              </a:rPr>
              <a:t>bluezones.com</a:t>
            </a:r>
            <a:r>
              <a:t>)</a:t>
            </a:r>
          </a:p>
          <a:p>
            <a:pPr defTabSz="540060">
              <a:defRPr b="0" sz="2392"/>
            </a:pPr>
          </a:p>
          <a:p>
            <a:pPr defTabSz="540060">
              <a:defRPr b="0" sz="2392"/>
            </a:pPr>
            <a:r>
              <a:t>Becky’s story. Local stories about nutrition making a difference. High quality AND high quality of nutrition. Hard to get that in a regular diet (can’t eat enough quantity of food to get the quantity of nutrition the body is looking for/needs to fight for health).</a:t>
            </a:r>
          </a:p>
        </p:txBody>
      </p:sp>
      <p:sp>
        <p:nvSpPr>
          <p:cNvPr id="281"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82" name="LogoBlack.png" descr="LogoBlack.png"/>
          <p:cNvPicPr>
            <a:picLocks noChangeAspect="1"/>
          </p:cNvPicPr>
          <p:nvPr/>
        </p:nvPicPr>
        <p:blipFill>
          <a:blip r:embed="rId4">
            <a:extLst/>
          </a:blip>
          <a:stretch>
            <a:fillRect/>
          </a:stretch>
        </p:blipFill>
        <p:spPr>
          <a:xfrm>
            <a:off x="9050690" y="7580405"/>
            <a:ext cx="3332482" cy="1137921"/>
          </a:xfrm>
          <a:prstGeom prst="rect">
            <a:avLst/>
          </a:prstGeom>
          <a:ln w="3175">
            <a:miter lim="400000"/>
          </a:ln>
        </p:spPr>
      </p:pic>
      <p:sp>
        <p:nvSpPr>
          <p:cNvPr id="283" name="Page 22"/>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22</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For next time: explore a video about Alzheimer’s and music.…"/>
          <p:cNvSpPr txBox="1"/>
          <p:nvPr>
            <p:ph type="body" idx="21"/>
          </p:nvPr>
        </p:nvSpPr>
        <p:spPr>
          <a:xfrm>
            <a:off x="643465" y="3534473"/>
            <a:ext cx="11717870" cy="3051564"/>
          </a:xfrm>
          <a:prstGeom prst="rect">
            <a:avLst/>
          </a:prstGeom>
          <a:extLst>
            <a:ext uri="{C572A759-6A51-4108-AA02-DFA0A04FC94B}">
              <ma14:wrappingTextBoxFlag xmlns:ma14="http://schemas.microsoft.com/office/mac/drawingml/2011/main" val="1"/>
            </a:ext>
          </a:extLst>
        </p:spPr>
        <p:txBody>
          <a:bodyPr/>
          <a:lstStyle>
            <a:lvl1pPr marL="370416" indent="-370416" defTabSz="587022">
              <a:buSzPct val="100000"/>
              <a:buAutoNum type="arabicPeriod" startAt="1"/>
              <a:defRPr b="0" sz="2000"/>
            </a:lvl1pPr>
            <a:lvl2pPr marL="1259416" indent="-370416">
              <a:buSzPct val="100000"/>
              <a:buAutoNum type="arabicPeriod" startAt="1"/>
              <a:defRPr b="0" sz="2000"/>
            </a:lvl2pPr>
          </a:lstStyle>
          <a:p>
            <a:pPr/>
            <a:r>
              <a:t>For next time: explore a video about Alzheimer’s and music.</a:t>
            </a:r>
          </a:p>
          <a:p>
            <a:pPr lvl="1"/>
            <a:r>
              <a:t>In YouTube search for: “Alive Inside” and watch the trailer, or the full movie if you can get access to it.</a:t>
            </a:r>
          </a:p>
        </p:txBody>
      </p:sp>
      <p:sp>
        <p:nvSpPr>
          <p:cNvPr id="286"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87" name="LogoBlack.png" descr="LogoBlack.png"/>
          <p:cNvPicPr>
            <a:picLocks noChangeAspect="1"/>
          </p:cNvPicPr>
          <p:nvPr/>
        </p:nvPicPr>
        <p:blipFill>
          <a:blip r:embed="rId2">
            <a:extLst/>
          </a:blip>
          <a:stretch>
            <a:fillRect/>
          </a:stretch>
        </p:blipFill>
        <p:spPr>
          <a:xfrm>
            <a:off x="9026762" y="7580405"/>
            <a:ext cx="3332482" cy="1137921"/>
          </a:xfrm>
          <a:prstGeom prst="rect">
            <a:avLst/>
          </a:prstGeom>
          <a:ln w="3175">
            <a:miter lim="400000"/>
          </a:ln>
        </p:spPr>
      </p:pic>
      <p:sp>
        <p:nvSpPr>
          <p:cNvPr id="288" name="Page 23"/>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23</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From Video #4 “Notes”.…"/>
          <p:cNvSpPr txBox="1"/>
          <p:nvPr>
            <p:ph type="body" idx="21"/>
          </p:nvPr>
        </p:nvSpPr>
        <p:spPr>
          <a:xfrm>
            <a:off x="643465" y="3534473"/>
            <a:ext cx="11717870" cy="3401556"/>
          </a:xfrm>
          <a:prstGeom prst="rect">
            <a:avLst/>
          </a:prstGeom>
          <a:extLst>
            <a:ext uri="{C572A759-6A51-4108-AA02-DFA0A04FC94B}">
              <ma14:wrappingTextBoxFlag xmlns:ma14="http://schemas.microsoft.com/office/mac/drawingml/2011/main" val="1"/>
            </a:ext>
          </a:extLst>
        </p:spPr>
        <p:txBody>
          <a:bodyPr/>
          <a:lstStyle/>
          <a:p>
            <a:pPr marL="370416" indent="-370416" defTabSz="587022">
              <a:buSzPct val="100000"/>
              <a:buAutoNum type="arabicPeriod" startAt="1"/>
              <a:defRPr b="0" sz="2000"/>
            </a:pPr>
            <a:r>
              <a:t>From Video #4 “Notes”.</a:t>
            </a:r>
          </a:p>
          <a:p>
            <a:pPr defTabSz="325120">
              <a:defRPr b="0" sz="2000">
                <a:latin typeface="Times Roman"/>
                <a:ea typeface="Times Roman"/>
                <a:cs typeface="Times Roman"/>
                <a:sym typeface="Times Roman"/>
              </a:defRPr>
            </a:pPr>
            <a:r>
              <a:t>More Resources - </a:t>
            </a:r>
            <a:r>
              <a:rPr u="sng">
                <a:solidFill>
                  <a:srgbClr val="0000EE"/>
                </a:solidFill>
                <a:hlinkClick r:id="rId2" invalidUrl="" action="" tgtFrame="" tooltip="" history="1" highlightClick="0" endSnd="0"/>
              </a:rPr>
              <a:t>https://agingparentsindependence.com/…</a:t>
            </a:r>
            <a:r>
              <a:t> </a:t>
            </a:r>
          </a:p>
          <a:p>
            <a:pPr defTabSz="325120">
              <a:defRPr b="0" sz="2000">
                <a:latin typeface="Times Roman"/>
                <a:ea typeface="Times Roman"/>
                <a:cs typeface="Times Roman"/>
                <a:sym typeface="Times Roman"/>
              </a:defRPr>
            </a:pPr>
            <a:r>
              <a:t>Coaching help - </a:t>
            </a:r>
            <a:r>
              <a:rPr u="sng">
                <a:solidFill>
                  <a:srgbClr val="0000EE"/>
                </a:solidFill>
                <a:hlinkClick r:id="rId2" invalidUrl="" action="" tgtFrame="" tooltip="" history="1" highlightClick="0" endSnd="0"/>
              </a:rPr>
              <a:t>https://agingparentsindependence.com/…</a:t>
            </a:r>
            <a:r>
              <a:t> </a:t>
            </a:r>
          </a:p>
          <a:p>
            <a:pPr defTabSz="325120">
              <a:defRPr b="0" sz="2000">
                <a:latin typeface="Times Roman"/>
                <a:ea typeface="Times Roman"/>
                <a:cs typeface="Times Roman"/>
                <a:sym typeface="Times Roman"/>
              </a:defRPr>
            </a:pPr>
            <a:r>
              <a:t>Mark and Becky bio - </a:t>
            </a:r>
            <a:r>
              <a:rPr u="sng">
                <a:solidFill>
                  <a:srgbClr val="0000EE"/>
                </a:solidFill>
                <a:hlinkClick r:id="rId3" invalidUrl="" action="" tgtFrame="" tooltip="" history="1" highlightClick="0" endSnd="0"/>
              </a:rPr>
              <a:t>https://agingparentsindependence.com/bio</a:t>
            </a:r>
            <a:r>
              <a:t> </a:t>
            </a:r>
          </a:p>
          <a:p>
            <a:pPr defTabSz="325120">
              <a:defRPr b="0" sz="2000">
                <a:latin typeface="Times Roman"/>
                <a:ea typeface="Times Roman"/>
                <a:cs typeface="Times Roman"/>
                <a:sym typeface="Times Roman"/>
              </a:defRPr>
            </a:pPr>
            <a:r>
              <a:t>Feedback is always welcome. </a:t>
            </a:r>
          </a:p>
          <a:p>
            <a:pPr defTabSz="325120">
              <a:defRPr b="0" sz="2000">
                <a:latin typeface="Times Roman"/>
                <a:ea typeface="Times Roman"/>
                <a:cs typeface="Times Roman"/>
                <a:sym typeface="Times Roman"/>
              </a:defRPr>
            </a:pPr>
            <a:r>
              <a:t>Any Questions? Contact Mark by email. Mark contact info - fatherfitz@gmail.com </a:t>
            </a:r>
          </a:p>
          <a:p>
            <a:pPr defTabSz="325120">
              <a:defRPr b="0" sz="2000">
                <a:latin typeface="Times Roman"/>
                <a:ea typeface="Times Roman"/>
                <a:cs typeface="Times Roman"/>
                <a:sym typeface="Times Roman"/>
              </a:defRPr>
            </a:pPr>
          </a:p>
          <a:p>
            <a:pPr defTabSz="325120">
              <a:defRPr b="0" sz="2000">
                <a:latin typeface="Times Roman"/>
                <a:ea typeface="Times Roman"/>
                <a:cs typeface="Times Roman"/>
                <a:sym typeface="Times Roman"/>
              </a:defRPr>
            </a:pPr>
            <a:r>
              <a:t>On topic: CDC Obesity slides. </a:t>
            </a:r>
            <a:r>
              <a:rPr u="sng">
                <a:solidFill>
                  <a:srgbClr val="0000EE"/>
                </a:solidFill>
                <a:hlinkClick r:id="rId4" invalidUrl="" action="" tgtFrame="" tooltip="" history="1" highlightClick="0" endSnd="0"/>
              </a:rPr>
              <a:t>https://www.cdc.gov/obesity/data/prevalence-maps.html</a:t>
            </a:r>
            <a:r>
              <a:t> </a:t>
            </a:r>
          </a:p>
          <a:p>
            <a:pPr defTabSz="325120">
              <a:defRPr b="0" sz="2000">
                <a:latin typeface="Times Roman"/>
                <a:ea typeface="Times Roman"/>
                <a:cs typeface="Times Roman"/>
                <a:sym typeface="Times Roman"/>
              </a:defRPr>
            </a:pPr>
            <a:r>
              <a:t>5 Key Criteria for Supplements. </a:t>
            </a:r>
            <a:r>
              <a:rPr u="sng">
                <a:solidFill>
                  <a:srgbClr val="0000EE"/>
                </a:solidFill>
                <a:hlinkClick r:id="rId5" invalidUrl="" action="" tgtFrame="" tooltip="" history="1" highlightClick="0" endSnd="0"/>
              </a:rPr>
              <a:t>https://www.youtube.com/watch?v=rwYC8psM3sM&amp;feature=youtu.be</a:t>
            </a:r>
            <a:r>
              <a:t> </a:t>
            </a:r>
          </a:p>
          <a:p>
            <a:pPr defTabSz="325120">
              <a:defRPr b="0" sz="2000">
                <a:latin typeface="Times Roman"/>
                <a:ea typeface="Times Roman"/>
                <a:cs typeface="Times Roman"/>
                <a:sym typeface="Times Roman"/>
              </a:defRPr>
            </a:pPr>
            <a:r>
              <a:t>Blue Zones. </a:t>
            </a:r>
            <a:r>
              <a:rPr u="sng">
                <a:solidFill>
                  <a:srgbClr val="0000EE"/>
                </a:solidFill>
                <a:hlinkClick r:id="rId6" invalidUrl="" action="" tgtFrame="" tooltip="" history="1" highlightClick="0" endSnd="0"/>
              </a:rPr>
              <a:t>https://www.bluezones.com/</a:t>
            </a:r>
          </a:p>
        </p:txBody>
      </p:sp>
      <p:sp>
        <p:nvSpPr>
          <p:cNvPr id="291"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92" name="LogoBlack.png" descr="LogoBlack.png"/>
          <p:cNvPicPr>
            <a:picLocks noChangeAspect="1"/>
          </p:cNvPicPr>
          <p:nvPr/>
        </p:nvPicPr>
        <p:blipFill>
          <a:blip r:embed="rId7">
            <a:extLst/>
          </a:blip>
          <a:stretch>
            <a:fillRect/>
          </a:stretch>
        </p:blipFill>
        <p:spPr>
          <a:xfrm>
            <a:off x="9038726" y="7580405"/>
            <a:ext cx="3332481" cy="1137921"/>
          </a:xfrm>
          <a:prstGeom prst="rect">
            <a:avLst/>
          </a:prstGeom>
          <a:ln w="3175">
            <a:miter lim="400000"/>
          </a:ln>
        </p:spPr>
      </p:pic>
      <p:sp>
        <p:nvSpPr>
          <p:cNvPr id="293" name="Page 24"/>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24</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My Own Home As Long As Possible"/>
          <p:cNvSpPr txBox="1"/>
          <p:nvPr>
            <p:ph type="ctrTitle"/>
          </p:nvPr>
        </p:nvSpPr>
        <p:spPr>
          <a:xfrm>
            <a:off x="547754" y="2181592"/>
            <a:ext cx="11717870" cy="1022149"/>
          </a:xfrm>
          <a:prstGeom prst="rect">
            <a:avLst/>
          </a:prstGeom>
        </p:spPr>
        <p:txBody>
          <a:bodyPr/>
          <a:lstStyle>
            <a:lvl1pPr defTabSz="1179072">
              <a:defRPr spc="-111" sz="5576"/>
            </a:lvl1pPr>
          </a:lstStyle>
          <a:p>
            <a:pPr/>
            <a:r>
              <a:t>My Own Home As Long As Possible</a:t>
            </a:r>
          </a:p>
        </p:txBody>
      </p:sp>
      <p:sp>
        <p:nvSpPr>
          <p:cNvPr id="296" name="Video Five: “Beating the Odds, The Brain and Memory Care.”"/>
          <p:cNvSpPr txBox="1"/>
          <p:nvPr>
            <p:ph type="subTitle" sz="quarter" idx="1"/>
          </p:nvPr>
        </p:nvSpPr>
        <p:spPr>
          <a:xfrm>
            <a:off x="643466" y="3452567"/>
            <a:ext cx="11717868" cy="1016001"/>
          </a:xfrm>
          <a:prstGeom prst="rect">
            <a:avLst/>
          </a:prstGeom>
        </p:spPr>
        <p:txBody>
          <a:bodyPr/>
          <a:lstStyle>
            <a:lvl1pPr defTabSz="487228">
              <a:defRPr sz="3154"/>
            </a:lvl1pPr>
          </a:lstStyle>
          <a:p>
            <a:pPr/>
            <a:r>
              <a:t>Video Five: “Beating the Odds, The Brain and Memory Care.”</a:t>
            </a:r>
          </a:p>
        </p:txBody>
      </p:sp>
      <p:pic>
        <p:nvPicPr>
          <p:cNvPr id="297" name="LogoBlack.png" descr="LogoBlack.png"/>
          <p:cNvPicPr>
            <a:picLocks noChangeAspect="1"/>
          </p:cNvPicPr>
          <p:nvPr/>
        </p:nvPicPr>
        <p:blipFill>
          <a:blip r:embed="rId2">
            <a:extLst/>
          </a:blip>
          <a:stretch>
            <a:fillRect/>
          </a:stretch>
        </p:blipFill>
        <p:spPr>
          <a:xfrm>
            <a:off x="9002834" y="7580405"/>
            <a:ext cx="3332482" cy="1137921"/>
          </a:xfrm>
          <a:prstGeom prst="rect">
            <a:avLst/>
          </a:prstGeom>
          <a:ln w="3175">
            <a:miter lim="400000"/>
          </a:ln>
        </p:spPr>
      </p:pic>
      <p:sp>
        <p:nvSpPr>
          <p:cNvPr id="298" name="Prio to video.…"/>
          <p:cNvSpPr txBox="1"/>
          <p:nvPr/>
        </p:nvSpPr>
        <p:spPr>
          <a:xfrm>
            <a:off x="643465" y="4210120"/>
            <a:ext cx="11717870" cy="3313684"/>
          </a:xfrm>
          <a:prstGeom prst="rect">
            <a:avLst/>
          </a:prstGeom>
          <a:ln w="3175">
            <a:miter lim="400000"/>
          </a:ln>
          <a:extLst>
            <a:ext uri="{C572A759-6A51-4108-AA02-DFA0A04FC94B}">
              <ma14:wrappingTextBoxFlag xmlns:ma14="http://schemas.microsoft.com/office/mac/drawingml/2011/main" val="1"/>
            </a:ext>
          </a:extLst>
        </p:spPr>
        <p:txBody>
          <a:bodyPr lIns="24383" tIns="24383" rIns="24383" bIns="24383">
            <a:normAutofit fontScale="100000" lnSpcReduction="0"/>
          </a:bodyPr>
          <a:lstStyle/>
          <a:p>
            <a:pPr defTabSz="587022">
              <a:lnSpc>
                <a:spcPct val="100000"/>
              </a:lnSpc>
              <a:spcBef>
                <a:spcPts val="0"/>
              </a:spcBef>
              <a:defRPr sz="3000"/>
            </a:pPr>
            <a:r>
              <a:t>Prio to video.</a:t>
            </a:r>
          </a:p>
          <a:p>
            <a:pPr defTabSz="587022">
              <a:lnSpc>
                <a:spcPct val="100000"/>
              </a:lnSpc>
              <a:spcBef>
                <a:spcPts val="0"/>
              </a:spcBef>
              <a:defRPr sz="3000"/>
            </a:pPr>
          </a:p>
          <a:p>
            <a:pPr defTabSz="587022">
              <a:lnSpc>
                <a:spcPct val="100000"/>
              </a:lnSpc>
              <a:spcBef>
                <a:spcPts val="0"/>
              </a:spcBef>
              <a:defRPr sz="3000"/>
            </a:pPr>
            <a:r>
              <a:t>Comments or questions about the movie “Alive Inside”?</a:t>
            </a:r>
          </a:p>
        </p:txBody>
      </p:sp>
      <p:sp>
        <p:nvSpPr>
          <p:cNvPr id="299" name="Page 25"/>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25</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1" name="Discussion Questions:…"/>
          <p:cNvSpPr txBox="1"/>
          <p:nvPr>
            <p:ph type="body" idx="21"/>
          </p:nvPr>
        </p:nvSpPr>
        <p:spPr>
          <a:xfrm>
            <a:off x="643465" y="3016028"/>
            <a:ext cx="11717870" cy="4287915"/>
          </a:xfrm>
          <a:prstGeom prst="rect">
            <a:avLst/>
          </a:prstGeom>
          <a:extLst>
            <a:ext uri="{C572A759-6A51-4108-AA02-DFA0A04FC94B}">
              <ma14:wrappingTextBoxFlag xmlns:ma14="http://schemas.microsoft.com/office/mac/drawingml/2011/main" val="1"/>
            </a:ext>
          </a:extLst>
        </p:spPr>
        <p:txBody>
          <a:bodyPr/>
          <a:lstStyle/>
          <a:p>
            <a:pPr defTabSz="457877">
              <a:defRPr b="0" sz="1716"/>
            </a:pPr>
            <a:r>
              <a:t>Discussion Questions:</a:t>
            </a:r>
          </a:p>
          <a:p>
            <a:pPr defTabSz="457877">
              <a:defRPr b="0" sz="1716"/>
            </a:pPr>
            <a:r>
              <a:t>Where is Alzheimer’s on the list of what you fear at the end of life?</a:t>
            </a:r>
          </a:p>
          <a:p>
            <a:pPr defTabSz="457877">
              <a:defRPr b="0" sz="1716"/>
            </a:pPr>
          </a:p>
          <a:p>
            <a:pPr defTabSz="457877">
              <a:defRPr b="0" sz="1716"/>
            </a:pPr>
            <a:r>
              <a:t>Three Baskets: (comments and questions)</a:t>
            </a:r>
          </a:p>
          <a:p>
            <a:pPr marL="297953" indent="-297953" defTabSz="457877">
              <a:buSzPct val="100000"/>
              <a:buAutoNum type="arabicPeriod" startAt="1"/>
              <a:defRPr b="0" sz="1716"/>
            </a:pPr>
            <a:r>
              <a:t>Cure</a:t>
            </a:r>
          </a:p>
          <a:p>
            <a:pPr marL="297953" indent="-297953" defTabSz="457877">
              <a:buSzPct val="100000"/>
              <a:buAutoNum type="arabicPeriod" startAt="1"/>
              <a:defRPr b="0" sz="1716"/>
            </a:pPr>
            <a:r>
              <a:t>Prevention</a:t>
            </a:r>
          </a:p>
          <a:p>
            <a:pPr marL="297953" indent="-297953" defTabSz="457877">
              <a:buSzPct val="100000"/>
              <a:buAutoNum type="arabicPeriod" startAt="1"/>
              <a:defRPr b="0" sz="1716"/>
            </a:pPr>
            <a:r>
              <a:t>Caregiver support</a:t>
            </a:r>
          </a:p>
          <a:p>
            <a:pPr defTabSz="457877">
              <a:defRPr b="0" sz="1716"/>
            </a:pPr>
          </a:p>
          <a:p>
            <a:pPr defTabSz="457877">
              <a:defRPr b="0" sz="1716"/>
            </a:pPr>
            <a:r>
              <a:t>Input from Medical experts: Amen Clinics, Dr Fortenasce, Dr David Katz, Dr David Purlmutter.</a:t>
            </a:r>
          </a:p>
          <a:p>
            <a:pPr defTabSz="457877">
              <a:defRPr b="0" sz="1716"/>
            </a:pPr>
            <a:r>
              <a:t>Recurring themes:</a:t>
            </a:r>
          </a:p>
          <a:p>
            <a:pPr defTabSz="457877">
              <a:defRPr b="0" sz="1716"/>
            </a:pPr>
            <a:r>
              <a:t>Inflammation, inflammation, inflammation; medication interactions a problem; prevention makes a HUGE difference (50%, 80%); nutritional supplements are critical (but they better be high quality); EXERCISE!; “No cure in site” so prevention; Current pharmacy not helpful!; stimulate the brain; physical touch; Blue Zones; “culture has to help - “The choices we want to make are always subordinate to the choices we have”; early intervention; gut health is critical; our genes - negative genes, can still reduce the risk and positive genes, can still get in trouble with poor lifestyle choices; sleep.</a:t>
            </a:r>
          </a:p>
        </p:txBody>
      </p:sp>
      <p:sp>
        <p:nvSpPr>
          <p:cNvPr id="302"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03" name="LogoBlack.png" descr="LogoBlack.png"/>
          <p:cNvPicPr>
            <a:picLocks noChangeAspect="1"/>
          </p:cNvPicPr>
          <p:nvPr/>
        </p:nvPicPr>
        <p:blipFill>
          <a:blip r:embed="rId2">
            <a:extLst/>
          </a:blip>
          <a:stretch>
            <a:fillRect/>
          </a:stretch>
        </p:blipFill>
        <p:spPr>
          <a:xfrm>
            <a:off x="9014798" y="7580405"/>
            <a:ext cx="3332481" cy="1137921"/>
          </a:xfrm>
          <a:prstGeom prst="rect">
            <a:avLst/>
          </a:prstGeom>
          <a:ln w="3175">
            <a:miter lim="400000"/>
          </a:ln>
        </p:spPr>
      </p:pic>
      <p:sp>
        <p:nvSpPr>
          <p:cNvPr id="304" name="Page 26"/>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26</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MusicAndMemory.org - check out the links in the notes.…"/>
          <p:cNvSpPr txBox="1"/>
          <p:nvPr>
            <p:ph type="body" idx="21"/>
          </p:nvPr>
        </p:nvSpPr>
        <p:spPr>
          <a:xfrm>
            <a:off x="643465" y="3534473"/>
            <a:ext cx="11717870" cy="3051564"/>
          </a:xfrm>
          <a:prstGeom prst="rect">
            <a:avLst/>
          </a:prstGeom>
          <a:extLst>
            <a:ext uri="{C572A759-6A51-4108-AA02-DFA0A04FC94B}">
              <ma14:wrappingTextBoxFlag xmlns:ma14="http://schemas.microsoft.com/office/mac/drawingml/2011/main" val="1"/>
            </a:ext>
          </a:extLst>
        </p:spPr>
        <p:txBody>
          <a:bodyPr/>
          <a:lstStyle/>
          <a:p>
            <a:pPr marL="390439" indent="-390439" defTabSz="587022">
              <a:buSzPct val="100000"/>
              <a:buAutoNum type="arabicPeriod" startAt="1"/>
              <a:defRPr b="0" sz="2600"/>
            </a:pPr>
            <a:r>
              <a:t>MusicAndMemory.org - check out the links in the notes.</a:t>
            </a:r>
          </a:p>
          <a:p>
            <a:pPr defTabSz="587022">
              <a:defRPr b="0" sz="2600"/>
            </a:pPr>
            <a:r>
              <a:t>Alive Inside movie.</a:t>
            </a:r>
          </a:p>
          <a:p>
            <a:pPr defTabSz="587022">
              <a:defRPr b="0" sz="2600"/>
            </a:pPr>
          </a:p>
          <a:p>
            <a:pPr defTabSz="587022">
              <a:defRPr b="0" sz="2600"/>
            </a:pPr>
            <a:r>
              <a:t>Amazing affect on Alzheimer’s patients. Use it early instead of trying to pull them back from the brink.</a:t>
            </a:r>
          </a:p>
        </p:txBody>
      </p:sp>
      <p:sp>
        <p:nvSpPr>
          <p:cNvPr id="307"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08" name="LogoBlack.png" descr="LogoBlack.png"/>
          <p:cNvPicPr>
            <a:picLocks noChangeAspect="1"/>
          </p:cNvPicPr>
          <p:nvPr/>
        </p:nvPicPr>
        <p:blipFill>
          <a:blip r:embed="rId2">
            <a:extLst/>
          </a:blip>
          <a:stretch>
            <a:fillRect/>
          </a:stretch>
        </p:blipFill>
        <p:spPr>
          <a:xfrm>
            <a:off x="9050690" y="7580405"/>
            <a:ext cx="3332482" cy="1137921"/>
          </a:xfrm>
          <a:prstGeom prst="rect">
            <a:avLst/>
          </a:prstGeom>
          <a:ln w="3175">
            <a:miter lim="400000"/>
          </a:ln>
        </p:spPr>
      </p:pic>
      <p:sp>
        <p:nvSpPr>
          <p:cNvPr id="309" name="Page 27"/>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27</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1" name="For next time: It is helpful to know about options available to you at the end.…"/>
          <p:cNvSpPr txBox="1"/>
          <p:nvPr>
            <p:ph type="body" idx="21"/>
          </p:nvPr>
        </p:nvSpPr>
        <p:spPr>
          <a:xfrm>
            <a:off x="643465" y="3534473"/>
            <a:ext cx="11717870" cy="3051564"/>
          </a:xfrm>
          <a:prstGeom prst="rect">
            <a:avLst/>
          </a:prstGeom>
          <a:extLst>
            <a:ext uri="{C572A759-6A51-4108-AA02-DFA0A04FC94B}">
              <ma14:wrappingTextBoxFlag xmlns:ma14="http://schemas.microsoft.com/office/mac/drawingml/2011/main" val="1"/>
            </a:ext>
          </a:extLst>
        </p:spPr>
        <p:txBody>
          <a:bodyPr/>
          <a:lstStyle/>
          <a:p>
            <a:pPr marL="385048" indent="-385048" defTabSz="581151">
              <a:buSzPct val="100000"/>
              <a:buAutoNum type="arabicPeriod" startAt="1"/>
              <a:defRPr b="0" sz="2772"/>
            </a:pPr>
            <a:r>
              <a:t>For next time: It is helpful to know about options available to you at the end. </a:t>
            </a:r>
          </a:p>
          <a:p>
            <a:pPr marL="385048" indent="-385048" defTabSz="581151">
              <a:buSzPct val="100000"/>
              <a:buAutoNum type="arabicPeriod" startAt="1"/>
              <a:defRPr b="0" sz="2772"/>
            </a:pPr>
            <a:r>
              <a:t>Explore at least one option for In-Home Care available to you in your area. </a:t>
            </a:r>
          </a:p>
          <a:p>
            <a:pPr marL="385048" indent="-385048" defTabSz="581151">
              <a:buSzPct val="100000"/>
              <a:buAutoNum type="arabicPeriod" startAt="1"/>
              <a:defRPr b="0" sz="2772"/>
            </a:pPr>
            <a:r>
              <a:t>Explore at least one option of a older adult, specialized facility available in your area that you don’t know anything about yet.  Be ready to report on that to your group.</a:t>
            </a:r>
          </a:p>
        </p:txBody>
      </p:sp>
      <p:sp>
        <p:nvSpPr>
          <p:cNvPr id="312"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13" name="LogoBlack.png" descr="LogoBlack.png"/>
          <p:cNvPicPr>
            <a:picLocks noChangeAspect="1"/>
          </p:cNvPicPr>
          <p:nvPr/>
        </p:nvPicPr>
        <p:blipFill>
          <a:blip r:embed="rId2">
            <a:extLst/>
          </a:blip>
          <a:stretch>
            <a:fillRect/>
          </a:stretch>
        </p:blipFill>
        <p:spPr>
          <a:xfrm>
            <a:off x="9014798" y="7580405"/>
            <a:ext cx="3332481" cy="1137921"/>
          </a:xfrm>
          <a:prstGeom prst="rect">
            <a:avLst/>
          </a:prstGeom>
          <a:ln w="3175">
            <a:miter lim="400000"/>
          </a:ln>
        </p:spPr>
      </p:pic>
      <p:sp>
        <p:nvSpPr>
          <p:cNvPr id="314" name="Page 28"/>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28</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6" name="From Video #5 “Notes”…"/>
          <p:cNvSpPr txBox="1"/>
          <p:nvPr>
            <p:ph type="body" idx="21"/>
          </p:nvPr>
        </p:nvSpPr>
        <p:spPr>
          <a:xfrm>
            <a:off x="643465" y="3235375"/>
            <a:ext cx="11717870" cy="3597232"/>
          </a:xfrm>
          <a:prstGeom prst="rect">
            <a:avLst/>
          </a:prstGeom>
          <a:extLst>
            <a:ext uri="{C572A759-6A51-4108-AA02-DFA0A04FC94B}">
              <ma14:wrappingTextBoxFlag xmlns:ma14="http://schemas.microsoft.com/office/mac/drawingml/2011/main" val="1"/>
            </a:ext>
          </a:extLst>
        </p:spPr>
        <p:txBody>
          <a:bodyPr/>
          <a:lstStyle/>
          <a:p>
            <a:pPr marL="318558" indent="-318558" defTabSz="504839">
              <a:buSzPct val="100000"/>
              <a:buAutoNum type="arabicPeriod" startAt="1"/>
              <a:defRPr b="0" sz="1720"/>
            </a:pPr>
            <a:r>
              <a:t>From Video #5 “Notes”</a:t>
            </a:r>
          </a:p>
          <a:p>
            <a:pPr defTabSz="279603">
              <a:defRPr b="0" sz="1720">
                <a:latin typeface="Times Roman"/>
                <a:ea typeface="Times Roman"/>
                <a:cs typeface="Times Roman"/>
                <a:sym typeface="Times Roman"/>
              </a:defRPr>
            </a:pPr>
            <a:r>
              <a:t>More Resources - </a:t>
            </a:r>
            <a:r>
              <a:rPr u="sng">
                <a:solidFill>
                  <a:srgbClr val="0000EE"/>
                </a:solidFill>
                <a:hlinkClick r:id="rId2" invalidUrl="" action="" tgtFrame="" tooltip="" history="1" highlightClick="0" endSnd="0"/>
              </a:rPr>
              <a:t>https://agingparentsindependence.com/…</a:t>
            </a:r>
            <a:r>
              <a:t> </a:t>
            </a:r>
          </a:p>
          <a:p>
            <a:pPr defTabSz="279603">
              <a:defRPr b="0" sz="1720">
                <a:latin typeface="Times Roman"/>
                <a:ea typeface="Times Roman"/>
                <a:cs typeface="Times Roman"/>
                <a:sym typeface="Times Roman"/>
              </a:defRPr>
            </a:pPr>
            <a:r>
              <a:t>Coaching help - </a:t>
            </a:r>
            <a:r>
              <a:rPr u="sng">
                <a:solidFill>
                  <a:srgbClr val="0000EE"/>
                </a:solidFill>
                <a:hlinkClick r:id="rId2" invalidUrl="" action="" tgtFrame="" tooltip="" history="1" highlightClick="0" endSnd="0"/>
              </a:rPr>
              <a:t>https://agingparentsindependence.com/…</a:t>
            </a:r>
            <a:r>
              <a:t> </a:t>
            </a:r>
          </a:p>
          <a:p>
            <a:pPr defTabSz="279603">
              <a:defRPr b="0" sz="1720">
                <a:latin typeface="Times Roman"/>
                <a:ea typeface="Times Roman"/>
                <a:cs typeface="Times Roman"/>
                <a:sym typeface="Times Roman"/>
              </a:defRPr>
            </a:pPr>
            <a:r>
              <a:t>Mark and Becky bio - </a:t>
            </a:r>
            <a:r>
              <a:rPr u="sng">
                <a:solidFill>
                  <a:srgbClr val="0000EE"/>
                </a:solidFill>
                <a:hlinkClick r:id="rId3" invalidUrl="" action="" tgtFrame="" tooltip="" history="1" highlightClick="0" endSnd="0"/>
              </a:rPr>
              <a:t>https://agingparentsindependence.com/bio</a:t>
            </a:r>
            <a:r>
              <a:t> </a:t>
            </a:r>
          </a:p>
          <a:p>
            <a:pPr defTabSz="279603">
              <a:defRPr b="0" sz="1720">
                <a:latin typeface="Times Roman"/>
                <a:ea typeface="Times Roman"/>
                <a:cs typeface="Times Roman"/>
                <a:sym typeface="Times Roman"/>
              </a:defRPr>
            </a:pPr>
            <a:r>
              <a:t>Feedback is always welcome. </a:t>
            </a:r>
          </a:p>
          <a:p>
            <a:pPr defTabSz="279603">
              <a:defRPr b="0" sz="1720">
                <a:latin typeface="Times Roman"/>
                <a:ea typeface="Times Roman"/>
                <a:cs typeface="Times Roman"/>
                <a:sym typeface="Times Roman"/>
              </a:defRPr>
            </a:pPr>
            <a:r>
              <a:t>Any Questions? Contact Mark by email. Mark contact info - fatherfitz@gmail.com </a:t>
            </a:r>
          </a:p>
          <a:p>
            <a:pPr defTabSz="279603">
              <a:defRPr b="0" sz="1720">
                <a:latin typeface="Times Roman"/>
                <a:ea typeface="Times Roman"/>
                <a:cs typeface="Times Roman"/>
                <a:sym typeface="Times Roman"/>
              </a:defRPr>
            </a:pPr>
          </a:p>
          <a:p>
            <a:pPr defTabSz="279603">
              <a:defRPr b="0" sz="1720">
                <a:latin typeface="Times Roman"/>
                <a:ea typeface="Times Roman"/>
                <a:cs typeface="Times Roman"/>
                <a:sym typeface="Times Roman"/>
              </a:defRPr>
            </a:pPr>
            <a:r>
              <a:t>On topic: Alzheimer’s Organization. </a:t>
            </a:r>
            <a:r>
              <a:rPr u="sng">
                <a:solidFill>
                  <a:srgbClr val="0000EE"/>
                </a:solidFill>
                <a:hlinkClick r:id="rId4" invalidUrl="" action="" tgtFrame="" tooltip="" history="1" highlightClick="0" endSnd="0"/>
              </a:rPr>
              <a:t>https://www.alz.org/</a:t>
            </a:r>
            <a:r>
              <a:t> </a:t>
            </a:r>
          </a:p>
          <a:p>
            <a:pPr defTabSz="279603">
              <a:defRPr b="0" sz="1720">
                <a:latin typeface="Times Roman"/>
                <a:ea typeface="Times Roman"/>
                <a:cs typeface="Times Roman"/>
                <a:sym typeface="Times Roman"/>
              </a:defRPr>
            </a:pPr>
            <a:r>
              <a:t>Amen Clinic. </a:t>
            </a:r>
            <a:r>
              <a:rPr u="sng">
                <a:solidFill>
                  <a:srgbClr val="0000EE"/>
                </a:solidFill>
                <a:hlinkClick r:id="rId5" invalidUrl="" action="" tgtFrame="" tooltip="" history="1" highlightClick="0" endSnd="0"/>
              </a:rPr>
              <a:t>https://www.amenclinics.com/</a:t>
            </a:r>
            <a:r>
              <a:t> </a:t>
            </a:r>
          </a:p>
          <a:p>
            <a:pPr defTabSz="279603">
              <a:defRPr b="0" sz="1720">
                <a:latin typeface="Times Roman"/>
                <a:ea typeface="Times Roman"/>
                <a:cs typeface="Times Roman"/>
                <a:sym typeface="Times Roman"/>
              </a:defRPr>
            </a:pPr>
            <a:r>
              <a:t>Dr Vincent Fortenasce. </a:t>
            </a:r>
            <a:r>
              <a:rPr u="sng">
                <a:solidFill>
                  <a:srgbClr val="0000EE"/>
                </a:solidFill>
                <a:hlinkClick r:id="rId6" invalidUrl="" action="" tgtFrame="" tooltip="" history="1" highlightClick="0" endSnd="0"/>
              </a:rPr>
              <a:t>https://www.healthybrainmd.com/dr-vincent-fortanasce-md</a:t>
            </a:r>
            <a:r>
              <a:t> </a:t>
            </a:r>
          </a:p>
          <a:p>
            <a:pPr defTabSz="279603">
              <a:defRPr b="0" sz="1720">
                <a:latin typeface="Times Roman"/>
                <a:ea typeface="Times Roman"/>
                <a:cs typeface="Times Roman"/>
                <a:sym typeface="Times Roman"/>
              </a:defRPr>
            </a:pPr>
            <a:r>
              <a:t>Dr David Katz. </a:t>
            </a:r>
            <a:r>
              <a:rPr u="sng">
                <a:solidFill>
                  <a:srgbClr val="0000EE"/>
                </a:solidFill>
                <a:hlinkClick r:id="rId7" invalidUrl="" action="" tgtFrame="" tooltip="" history="1" highlightClick="0" endSnd="0"/>
              </a:rPr>
              <a:t>https://davidkatzmd.com/</a:t>
            </a:r>
            <a:r>
              <a:t> </a:t>
            </a:r>
          </a:p>
          <a:p>
            <a:pPr defTabSz="279603">
              <a:defRPr b="0" sz="1720">
                <a:latin typeface="Times Roman"/>
                <a:ea typeface="Times Roman"/>
                <a:cs typeface="Times Roman"/>
                <a:sym typeface="Times Roman"/>
              </a:defRPr>
            </a:pPr>
            <a:r>
              <a:t>Dr David Purlmutter. </a:t>
            </a:r>
            <a:r>
              <a:rPr u="sng">
                <a:solidFill>
                  <a:srgbClr val="0000EE"/>
                </a:solidFill>
                <a:hlinkClick r:id="rId8" invalidUrl="" action="" tgtFrame="" tooltip="" history="1" highlightClick="0" endSnd="0"/>
              </a:rPr>
              <a:t>https://www.drperlmutter.com/</a:t>
            </a:r>
            <a:r>
              <a:t> </a:t>
            </a:r>
          </a:p>
          <a:p>
            <a:pPr defTabSz="279603">
              <a:defRPr b="0" sz="1720">
                <a:latin typeface="Times Roman"/>
                <a:ea typeface="Times Roman"/>
                <a:cs typeface="Times Roman"/>
                <a:sym typeface="Times Roman"/>
              </a:defRPr>
            </a:pPr>
            <a:r>
              <a:t>Use Music to reach Alzheimer’s patients. </a:t>
            </a:r>
            <a:r>
              <a:rPr u="sng">
                <a:hlinkClick r:id="rId9" invalidUrl="" action="" tgtFrame="" tooltip="" history="1" highlightClick="0" endSnd="0"/>
              </a:rPr>
              <a:t>https://musicandmemory.org/</a:t>
            </a:r>
            <a:r>
              <a:t>  </a:t>
            </a:r>
          </a:p>
          <a:p>
            <a:pPr defTabSz="279603">
              <a:defRPr b="0" sz="1720">
                <a:latin typeface="Times Roman"/>
                <a:ea typeface="Times Roman"/>
                <a:cs typeface="Times Roman"/>
                <a:sym typeface="Times Roman"/>
              </a:defRPr>
            </a:pPr>
            <a:r>
              <a:t>Alive Inside trailer on YouTube. </a:t>
            </a:r>
            <a:r>
              <a:rPr u="sng">
                <a:solidFill>
                  <a:srgbClr val="0000EE"/>
                </a:solidFill>
                <a:hlinkClick r:id="rId10" invalidUrl="" action="" tgtFrame="" tooltip="" history="1" highlightClick="0" endSnd="0"/>
              </a:rPr>
              <a:t>https://youtu.be/IaB5Egej0TQ</a:t>
            </a:r>
            <a:r>
              <a:t> Music and a stutter on YouTube. </a:t>
            </a:r>
            <a:r>
              <a:rPr u="sng">
                <a:solidFill>
                  <a:srgbClr val="0000EE"/>
                </a:solidFill>
                <a:hlinkClick r:id="rId11" invalidUrl="" action="" tgtFrame="" tooltip="" history="1" highlightClick="0" endSnd="0"/>
              </a:rPr>
              <a:t>https://youtu.be/NFCHbX2jAGI</a:t>
            </a:r>
          </a:p>
        </p:txBody>
      </p:sp>
      <p:sp>
        <p:nvSpPr>
          <p:cNvPr id="317"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18" name="LogoBlack.png" descr="LogoBlack.png"/>
          <p:cNvPicPr>
            <a:picLocks noChangeAspect="1"/>
          </p:cNvPicPr>
          <p:nvPr/>
        </p:nvPicPr>
        <p:blipFill>
          <a:blip r:embed="rId12">
            <a:extLst/>
          </a:blip>
          <a:stretch>
            <a:fillRect/>
          </a:stretch>
        </p:blipFill>
        <p:spPr>
          <a:xfrm>
            <a:off x="8954978" y="7580405"/>
            <a:ext cx="3332482" cy="1137921"/>
          </a:xfrm>
          <a:prstGeom prst="rect">
            <a:avLst/>
          </a:prstGeom>
          <a:ln w="3175">
            <a:miter lim="400000"/>
          </a:ln>
        </p:spPr>
      </p:pic>
      <p:sp>
        <p:nvSpPr>
          <p:cNvPr id="319" name="Page 29"/>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29</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his is about a plan. How many have a plan with specific goal(s) in mind for where they will live in late years; how they will make sure that happens?…"/>
          <p:cNvSpPr txBox="1"/>
          <p:nvPr>
            <p:ph type="body" idx="21"/>
          </p:nvPr>
        </p:nvSpPr>
        <p:spPr>
          <a:xfrm>
            <a:off x="643465" y="3522509"/>
            <a:ext cx="11717870" cy="3051564"/>
          </a:xfrm>
          <a:prstGeom prst="rect">
            <a:avLst/>
          </a:prstGeom>
          <a:extLst>
            <a:ext uri="{C572A759-6A51-4108-AA02-DFA0A04FC94B}">
              <ma14:wrappingTextBoxFlag xmlns:ma14="http://schemas.microsoft.com/office/mac/drawingml/2011/main" val="1"/>
            </a:ext>
          </a:extLst>
        </p:spPr>
        <p:txBody>
          <a:bodyPr/>
          <a:lstStyle/>
          <a:p>
            <a:pPr marL="293370" indent="-293370" defTabSz="452007">
              <a:buSzPct val="100000"/>
              <a:buAutoNum type="arabicPeriod" startAt="1"/>
              <a:defRPr b="0" sz="1848"/>
            </a:pPr>
            <a:r>
              <a:t>This is about a plan. How many have a plan with specific goal(s) in mind for where they will live in late years; how they will make sure that happens?</a:t>
            </a:r>
          </a:p>
          <a:p>
            <a:pPr defTabSz="452007">
              <a:defRPr b="0" sz="1848"/>
            </a:pPr>
          </a:p>
          <a:p>
            <a:pPr defTabSz="452007">
              <a:defRPr b="0" sz="1848"/>
            </a:pPr>
            <a:r>
              <a:t>2. Part of 80% (hope to stay in their home) or 20% (actually stay in their home)?</a:t>
            </a:r>
          </a:p>
          <a:p>
            <a:pPr defTabSz="452007">
              <a:defRPr b="0" sz="1848"/>
            </a:pPr>
          </a:p>
          <a:p>
            <a:pPr defTabSz="452007">
              <a:defRPr b="0" sz="1848"/>
            </a:pPr>
            <a:r>
              <a:t>3. Have you heard of the phrase “Aging In Place”?</a:t>
            </a:r>
          </a:p>
          <a:p>
            <a:pPr defTabSz="452007">
              <a:defRPr b="0" sz="1848"/>
            </a:pPr>
          </a:p>
          <a:p>
            <a:pPr defTabSz="452007">
              <a:defRPr b="0" sz="1848"/>
            </a:pPr>
            <a:r>
              <a:t>4. Top three plan disruptors: Falls, Health Crisis, Financial shortfall.  Any surprises? Which is most concerning?</a:t>
            </a:r>
          </a:p>
          <a:p>
            <a:pPr defTabSz="452007">
              <a:defRPr b="0" sz="1848"/>
            </a:pPr>
          </a:p>
          <a:p>
            <a:pPr defTabSz="452007">
              <a:defRPr b="0" sz="1848"/>
            </a:pPr>
            <a:r>
              <a:t>5. Do you know anyone in “crisis mode”?   (Not prepared for what is happening at the end). </a:t>
            </a:r>
          </a:p>
        </p:txBody>
      </p:sp>
      <p:sp>
        <p:nvSpPr>
          <p:cNvPr id="183"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184" name="LogoBlack.png" descr="LogoBlack.png"/>
          <p:cNvPicPr>
            <a:picLocks noChangeAspect="1"/>
          </p:cNvPicPr>
          <p:nvPr/>
        </p:nvPicPr>
        <p:blipFill>
          <a:blip r:embed="rId2">
            <a:extLst/>
          </a:blip>
          <a:stretch>
            <a:fillRect/>
          </a:stretch>
        </p:blipFill>
        <p:spPr>
          <a:xfrm>
            <a:off x="9062654" y="7580405"/>
            <a:ext cx="3332481" cy="1137921"/>
          </a:xfrm>
          <a:prstGeom prst="rect">
            <a:avLst/>
          </a:prstGeom>
          <a:ln w="3175">
            <a:miter lim="400000"/>
          </a:ln>
        </p:spPr>
      </p:pic>
      <p:sp>
        <p:nvSpPr>
          <p:cNvPr id="185" name="Page 3"/>
          <p:cNvSpPr txBox="1"/>
          <p:nvPr/>
        </p:nvSpPr>
        <p:spPr>
          <a:xfrm>
            <a:off x="880863" y="7899006"/>
            <a:ext cx="1259417"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1" name="My Own Home As Long As Possible"/>
          <p:cNvSpPr txBox="1"/>
          <p:nvPr>
            <p:ph type="ctrTitle"/>
          </p:nvPr>
        </p:nvSpPr>
        <p:spPr>
          <a:xfrm>
            <a:off x="547754" y="2181592"/>
            <a:ext cx="11717870" cy="1022149"/>
          </a:xfrm>
          <a:prstGeom prst="rect">
            <a:avLst/>
          </a:prstGeom>
        </p:spPr>
        <p:txBody>
          <a:bodyPr/>
          <a:lstStyle>
            <a:lvl1pPr defTabSz="1179072">
              <a:defRPr spc="-111" sz="5576"/>
            </a:lvl1pPr>
          </a:lstStyle>
          <a:p>
            <a:pPr/>
            <a:r>
              <a:t>My Own Home As Long As Possible</a:t>
            </a:r>
          </a:p>
        </p:txBody>
      </p:sp>
      <p:sp>
        <p:nvSpPr>
          <p:cNvPr id="322" name="Video Six: “Aging In Place.”"/>
          <p:cNvSpPr txBox="1"/>
          <p:nvPr>
            <p:ph type="subTitle" sz="quarter" idx="1"/>
          </p:nvPr>
        </p:nvSpPr>
        <p:spPr>
          <a:xfrm>
            <a:off x="643466" y="3452567"/>
            <a:ext cx="11717868" cy="1016001"/>
          </a:xfrm>
          <a:prstGeom prst="rect">
            <a:avLst/>
          </a:prstGeom>
        </p:spPr>
        <p:txBody>
          <a:bodyPr/>
          <a:lstStyle/>
          <a:p>
            <a:pPr/>
            <a:r>
              <a:t>Video Six: “Aging In Place.”</a:t>
            </a:r>
          </a:p>
        </p:txBody>
      </p:sp>
      <p:pic>
        <p:nvPicPr>
          <p:cNvPr id="323" name="LogoBlack.png" descr="LogoBlack.png"/>
          <p:cNvPicPr>
            <a:picLocks noChangeAspect="1"/>
          </p:cNvPicPr>
          <p:nvPr/>
        </p:nvPicPr>
        <p:blipFill>
          <a:blip r:embed="rId2">
            <a:extLst/>
          </a:blip>
          <a:stretch>
            <a:fillRect/>
          </a:stretch>
        </p:blipFill>
        <p:spPr>
          <a:xfrm>
            <a:off x="9014798" y="7580405"/>
            <a:ext cx="3332481" cy="1137921"/>
          </a:xfrm>
          <a:prstGeom prst="rect">
            <a:avLst/>
          </a:prstGeom>
          <a:ln w="3175">
            <a:miter lim="400000"/>
          </a:ln>
        </p:spPr>
      </p:pic>
      <p:sp>
        <p:nvSpPr>
          <p:cNvPr id="324" name="Prior to the video. Share the information you discovered about…"/>
          <p:cNvSpPr txBox="1"/>
          <p:nvPr/>
        </p:nvSpPr>
        <p:spPr>
          <a:xfrm>
            <a:off x="643465" y="4281903"/>
            <a:ext cx="11717870" cy="3313685"/>
          </a:xfrm>
          <a:prstGeom prst="rect">
            <a:avLst/>
          </a:prstGeom>
          <a:ln w="3175">
            <a:miter lim="400000"/>
          </a:ln>
          <a:extLst>
            <a:ext uri="{C572A759-6A51-4108-AA02-DFA0A04FC94B}">
              <ma14:wrappingTextBoxFlag xmlns:ma14="http://schemas.microsoft.com/office/mac/drawingml/2011/main" val="1"/>
            </a:ext>
          </a:extLst>
        </p:spPr>
        <p:txBody>
          <a:bodyPr lIns="24383" tIns="24383" rIns="24383" bIns="24383">
            <a:normAutofit fontScale="100000" lnSpcReduction="0"/>
          </a:bodyPr>
          <a:lstStyle/>
          <a:p>
            <a:pPr marL="388937" indent="-388937" defTabSz="587022">
              <a:lnSpc>
                <a:spcPct val="100000"/>
              </a:lnSpc>
              <a:spcBef>
                <a:spcPts val="0"/>
              </a:spcBef>
              <a:buSzPct val="100000"/>
              <a:buAutoNum type="arabicPeriod" startAt="1"/>
              <a:defRPr sz="2800"/>
            </a:pPr>
            <a:r>
              <a:t>Prior to the video. Share the information you discovered about </a:t>
            </a:r>
          </a:p>
          <a:p>
            <a:pPr lvl="1" marL="1277937" indent="-388937" defTabSz="587022">
              <a:lnSpc>
                <a:spcPct val="100000"/>
              </a:lnSpc>
              <a:spcBef>
                <a:spcPts val="0"/>
              </a:spcBef>
              <a:buSzPct val="100000"/>
              <a:buAutoNum type="arabicPeriod" startAt="1"/>
              <a:defRPr sz="2800"/>
            </a:pPr>
            <a:r>
              <a:t>In-Home Care options;</a:t>
            </a:r>
          </a:p>
          <a:p>
            <a:pPr lvl="1" marL="1277937" indent="-388937" defTabSz="587022">
              <a:lnSpc>
                <a:spcPct val="100000"/>
              </a:lnSpc>
              <a:spcBef>
                <a:spcPts val="0"/>
              </a:spcBef>
              <a:buSzPct val="100000"/>
              <a:buAutoNum type="arabicPeriod" startAt="1"/>
              <a:defRPr sz="2800"/>
            </a:pPr>
            <a:r>
              <a:t>older adult living facilities in your area. </a:t>
            </a:r>
          </a:p>
          <a:p>
            <a:pPr lvl="1" marL="1277937" indent="-388937" defTabSz="587022">
              <a:lnSpc>
                <a:spcPct val="100000"/>
              </a:lnSpc>
              <a:spcBef>
                <a:spcPts val="0"/>
              </a:spcBef>
              <a:buSzPct val="100000"/>
              <a:buAutoNum type="arabicPeriod" startAt="1"/>
              <a:defRPr sz="2800"/>
            </a:pPr>
            <a:r>
              <a:t>Comments and questions about in-home care and facilities as an option towards the end of life.</a:t>
            </a:r>
          </a:p>
        </p:txBody>
      </p:sp>
      <p:sp>
        <p:nvSpPr>
          <p:cNvPr id="325" name="Page 30"/>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30</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7" name="Discussion Questions:…"/>
          <p:cNvSpPr txBox="1"/>
          <p:nvPr>
            <p:ph type="body" idx="21"/>
          </p:nvPr>
        </p:nvSpPr>
        <p:spPr>
          <a:xfrm>
            <a:off x="643465" y="3059435"/>
            <a:ext cx="11717870" cy="3986107"/>
          </a:xfrm>
          <a:prstGeom prst="rect">
            <a:avLst/>
          </a:prstGeom>
          <a:extLst>
            <a:ext uri="{C572A759-6A51-4108-AA02-DFA0A04FC94B}">
              <ma14:wrappingTextBoxFlag xmlns:ma14="http://schemas.microsoft.com/office/mac/drawingml/2011/main" val="1"/>
            </a:ext>
          </a:extLst>
        </p:spPr>
        <p:txBody>
          <a:bodyPr/>
          <a:lstStyle/>
          <a:p>
            <a:pPr marL="289560" indent="-289560" defTabSz="446136">
              <a:buSzPct val="100000"/>
              <a:buAutoNum type="arabicPeriod" startAt="1"/>
              <a:defRPr b="0" sz="1824"/>
            </a:pPr>
            <a:r>
              <a:t>Discussion Questions:</a:t>
            </a:r>
          </a:p>
          <a:p>
            <a:pPr marL="289560" indent="-289560" defTabSz="446136">
              <a:buSzPct val="100000"/>
              <a:buAutoNum type="arabicPeriod" startAt="1"/>
              <a:defRPr b="0" sz="1824"/>
            </a:pPr>
            <a:r>
              <a:t>“Aging in Place” means YOUR place.</a:t>
            </a:r>
          </a:p>
          <a:p>
            <a:pPr marL="289560" indent="-289560" defTabSz="446136">
              <a:buSzPct val="100000"/>
              <a:buAutoNum type="arabicPeriod" startAt="1"/>
              <a:defRPr b="0" sz="1824"/>
            </a:pPr>
            <a:r>
              <a:t>Evaluate what is important about that for you. Specifically!</a:t>
            </a:r>
          </a:p>
          <a:p>
            <a:pPr marL="289560" indent="-289560" defTabSz="446136">
              <a:buSzPct val="100000"/>
              <a:buAutoNum type="arabicPeriod" startAt="1"/>
              <a:defRPr b="0" sz="1824"/>
            </a:pPr>
            <a:r>
              <a:t>What will you be willing to sacrifice to get that?</a:t>
            </a:r>
          </a:p>
          <a:p>
            <a:pPr defTabSz="446136">
              <a:defRPr b="0" sz="1824"/>
            </a:pPr>
          </a:p>
          <a:p>
            <a:pPr defTabSz="446136">
              <a:defRPr b="0" sz="1824"/>
            </a:pPr>
            <a:r>
              <a:t>Safety vs Autonomy. Comments and questions.</a:t>
            </a:r>
          </a:p>
          <a:p>
            <a:pPr defTabSz="446136">
              <a:defRPr b="0" sz="1824"/>
            </a:pPr>
          </a:p>
          <a:p>
            <a:pPr defTabSz="446136">
              <a:defRPr b="0" sz="1824"/>
            </a:pPr>
            <a:r>
              <a:t>Options for In-Home Care. Pros and ‘Amateurs’ can help with ADL and IADL as needed.</a:t>
            </a:r>
          </a:p>
          <a:p>
            <a:pPr defTabSz="446136">
              <a:defRPr b="0" sz="1824"/>
            </a:pPr>
          </a:p>
          <a:p>
            <a:pPr defTabSz="446136">
              <a:defRPr b="0" sz="1824"/>
            </a:pPr>
            <a:r>
              <a:t>HONEST assessment of your current home’s ‘accessibility’ for increased need.</a:t>
            </a:r>
          </a:p>
          <a:p>
            <a:pPr defTabSz="446136">
              <a:defRPr b="0" sz="1824"/>
            </a:pPr>
          </a:p>
          <a:p>
            <a:pPr defTabSz="446136">
              <a:defRPr b="0" sz="1824"/>
            </a:pPr>
            <a:r>
              <a:t>Facility alphabet soup. ILF, ALF, SNF, CCRC and your own local versions…</a:t>
            </a:r>
          </a:p>
          <a:p>
            <a:pPr defTabSz="446136">
              <a:defRPr b="0" sz="1824"/>
            </a:pPr>
          </a:p>
          <a:p>
            <a:pPr defTabSz="446136">
              <a:defRPr b="0" sz="1824"/>
            </a:pPr>
            <a:r>
              <a:t>Plan some tours.</a:t>
            </a:r>
          </a:p>
        </p:txBody>
      </p:sp>
      <p:sp>
        <p:nvSpPr>
          <p:cNvPr id="328"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29" name="LogoBlack.png" descr="LogoBlack.png"/>
          <p:cNvPicPr>
            <a:picLocks noChangeAspect="1"/>
          </p:cNvPicPr>
          <p:nvPr/>
        </p:nvPicPr>
        <p:blipFill>
          <a:blip r:embed="rId2">
            <a:extLst/>
          </a:blip>
          <a:stretch>
            <a:fillRect/>
          </a:stretch>
        </p:blipFill>
        <p:spPr>
          <a:xfrm>
            <a:off x="9014798" y="7580405"/>
            <a:ext cx="3332481" cy="1137921"/>
          </a:xfrm>
          <a:prstGeom prst="rect">
            <a:avLst/>
          </a:prstGeom>
          <a:ln w="3175">
            <a:miter lim="400000"/>
          </a:ln>
        </p:spPr>
      </p:pic>
      <p:sp>
        <p:nvSpPr>
          <p:cNvPr id="330" name="Page 31"/>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31</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Institutional Life.…"/>
          <p:cNvSpPr txBox="1"/>
          <p:nvPr>
            <p:ph type="body" idx="21"/>
          </p:nvPr>
        </p:nvSpPr>
        <p:spPr>
          <a:xfrm>
            <a:off x="643465" y="3534473"/>
            <a:ext cx="11717870" cy="3581576"/>
          </a:xfrm>
          <a:prstGeom prst="rect">
            <a:avLst/>
          </a:prstGeom>
          <a:extLst>
            <a:ext uri="{C572A759-6A51-4108-AA02-DFA0A04FC94B}">
              <ma14:wrappingTextBoxFlag xmlns:ma14="http://schemas.microsoft.com/office/mac/drawingml/2011/main" val="1"/>
            </a:ext>
          </a:extLst>
        </p:spPr>
        <p:txBody>
          <a:bodyPr/>
          <a:lstStyle/>
          <a:p>
            <a:pPr defTabSz="452007">
              <a:defRPr b="0" sz="2002"/>
            </a:pPr>
            <a:r>
              <a:t>Institutional Life.</a:t>
            </a:r>
          </a:p>
          <a:p>
            <a:pPr marL="292726" indent="-292726" defTabSz="452007">
              <a:buSzPct val="100000"/>
              <a:buAutoNum type="arabicPeriod" startAt="1"/>
              <a:defRPr b="0" sz="2002"/>
            </a:pPr>
            <a:r>
              <a:t>Expect more than just ‘safety’.</a:t>
            </a:r>
          </a:p>
          <a:p>
            <a:pPr marL="292726" indent="-292726" defTabSz="452007">
              <a:buSzPct val="100000"/>
              <a:buAutoNum type="arabicPeriod" startAt="1"/>
              <a:defRPr b="0" sz="2002"/>
            </a:pPr>
            <a:r>
              <a:t>Loss of physical independence does NOT mean a life of worth and freedom is impossible.</a:t>
            </a:r>
          </a:p>
          <a:p>
            <a:pPr marL="292726" indent="-292726" defTabSz="452007">
              <a:buSzPct val="100000"/>
              <a:buAutoNum type="arabicPeriod" startAt="1"/>
              <a:defRPr b="0" sz="2002"/>
            </a:pPr>
            <a:r>
              <a:t>Make life worth living when you can’t quite ‘fend for yourself’ anymore.</a:t>
            </a:r>
          </a:p>
          <a:p>
            <a:pPr defTabSz="452007">
              <a:defRPr b="0" sz="2002"/>
            </a:pPr>
          </a:p>
          <a:p>
            <a:pPr defTabSz="452007">
              <a:defRPr b="0" sz="2002"/>
            </a:pPr>
            <a:r>
              <a:t>Three Plagues of Institutional living (and even your later years at home if you are not careful/intentional)</a:t>
            </a:r>
          </a:p>
          <a:p>
            <a:pPr marL="292726" indent="-292726" defTabSz="452007">
              <a:buSzPct val="100000"/>
              <a:buAutoNum type="arabicPeriod" startAt="1"/>
              <a:defRPr b="0" sz="2002"/>
            </a:pPr>
            <a:r>
              <a:t>Boredom</a:t>
            </a:r>
          </a:p>
          <a:p>
            <a:pPr marL="292726" indent="-292726" defTabSz="452007">
              <a:buSzPct val="100000"/>
              <a:buAutoNum type="arabicPeriod" startAt="1"/>
              <a:defRPr b="0" sz="2002"/>
            </a:pPr>
            <a:r>
              <a:t>Loneliness</a:t>
            </a:r>
          </a:p>
          <a:p>
            <a:pPr marL="292726" indent="-292726" defTabSz="452007">
              <a:buSzPct val="100000"/>
              <a:buAutoNum type="arabicPeriod" startAt="1"/>
              <a:defRPr b="0" sz="2002"/>
            </a:pPr>
            <a:r>
              <a:t>Helplessness</a:t>
            </a:r>
          </a:p>
          <a:p>
            <a:pPr defTabSz="452007">
              <a:defRPr b="0" sz="2002"/>
            </a:pPr>
          </a:p>
          <a:p>
            <a:pPr defTabSz="452007">
              <a:defRPr b="0" sz="2002"/>
            </a:pPr>
            <a:r>
              <a:t>Work hard on PREVENTION, but also be ready for what still might come that are challenges.</a:t>
            </a:r>
          </a:p>
        </p:txBody>
      </p:sp>
      <p:sp>
        <p:nvSpPr>
          <p:cNvPr id="333"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34" name="LogoBlack.png" descr="LogoBlack.png"/>
          <p:cNvPicPr>
            <a:picLocks noChangeAspect="1"/>
          </p:cNvPicPr>
          <p:nvPr/>
        </p:nvPicPr>
        <p:blipFill>
          <a:blip r:embed="rId2">
            <a:extLst/>
          </a:blip>
          <a:stretch>
            <a:fillRect/>
          </a:stretch>
        </p:blipFill>
        <p:spPr>
          <a:xfrm>
            <a:off x="8990871" y="7580405"/>
            <a:ext cx="3332481" cy="1137921"/>
          </a:xfrm>
          <a:prstGeom prst="rect">
            <a:avLst/>
          </a:prstGeom>
          <a:ln w="3175">
            <a:miter lim="400000"/>
          </a:ln>
        </p:spPr>
      </p:pic>
      <p:sp>
        <p:nvSpPr>
          <p:cNvPr id="335" name="Page 32"/>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32</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7" name="For next time: Think about how much medical intervention you want in the event of catastrophic health challenges at the end.…"/>
          <p:cNvSpPr txBox="1"/>
          <p:nvPr>
            <p:ph type="body" idx="21"/>
          </p:nvPr>
        </p:nvSpPr>
        <p:spPr>
          <a:xfrm>
            <a:off x="643465" y="3534473"/>
            <a:ext cx="11717870" cy="3051564"/>
          </a:xfrm>
          <a:prstGeom prst="rect">
            <a:avLst/>
          </a:prstGeom>
          <a:extLst>
            <a:ext uri="{C572A759-6A51-4108-AA02-DFA0A04FC94B}">
              <ma14:wrappingTextBoxFlag xmlns:ma14="http://schemas.microsoft.com/office/mac/drawingml/2011/main" val="1"/>
            </a:ext>
          </a:extLst>
        </p:spPr>
        <p:txBody>
          <a:bodyPr/>
          <a:lstStyle/>
          <a:p>
            <a:pPr marL="370416" indent="-370416" defTabSz="587022">
              <a:buSzPct val="100000"/>
              <a:buAutoNum type="arabicPeriod" startAt="1"/>
              <a:defRPr b="0" sz="2800"/>
            </a:pPr>
            <a:r>
              <a:t>For next time: Think about how much medical intervention you want in the event of catastrophic health challenges at the end.</a:t>
            </a:r>
          </a:p>
          <a:p>
            <a:pPr marL="370416" indent="-370416" defTabSz="587022">
              <a:buSzPct val="100000"/>
              <a:buAutoNum type="arabicPeriod" startAt="1"/>
              <a:defRPr b="0" sz="2800"/>
            </a:pPr>
            <a:r>
              <a:t>Gather your paperwork on Wills, Powers of Attorney, etc.</a:t>
            </a:r>
          </a:p>
        </p:txBody>
      </p:sp>
      <p:sp>
        <p:nvSpPr>
          <p:cNvPr id="338"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39" name="LogoBlack.png" descr="LogoBlack.png"/>
          <p:cNvPicPr>
            <a:picLocks noChangeAspect="1"/>
          </p:cNvPicPr>
          <p:nvPr/>
        </p:nvPicPr>
        <p:blipFill>
          <a:blip r:embed="rId2">
            <a:extLst/>
          </a:blip>
          <a:stretch>
            <a:fillRect/>
          </a:stretch>
        </p:blipFill>
        <p:spPr>
          <a:xfrm>
            <a:off x="9002834" y="7580405"/>
            <a:ext cx="3332482" cy="1137921"/>
          </a:xfrm>
          <a:prstGeom prst="rect">
            <a:avLst/>
          </a:prstGeom>
          <a:ln w="3175">
            <a:miter lim="400000"/>
          </a:ln>
        </p:spPr>
      </p:pic>
      <p:sp>
        <p:nvSpPr>
          <p:cNvPr id="340" name="Page 33"/>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33</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2" name="From Video #6 “Notes”.…"/>
          <p:cNvSpPr txBox="1"/>
          <p:nvPr>
            <p:ph type="body" idx="21"/>
          </p:nvPr>
        </p:nvSpPr>
        <p:spPr>
          <a:xfrm>
            <a:off x="643465" y="3351018"/>
            <a:ext cx="11717870" cy="3467171"/>
          </a:xfrm>
          <a:prstGeom prst="rect">
            <a:avLst/>
          </a:prstGeom>
          <a:extLst>
            <a:ext uri="{C572A759-6A51-4108-AA02-DFA0A04FC94B}">
              <ma14:wrappingTextBoxFlag xmlns:ma14="http://schemas.microsoft.com/office/mac/drawingml/2011/main" val="1"/>
            </a:ext>
          </a:extLst>
        </p:spPr>
        <p:txBody>
          <a:bodyPr/>
          <a:lstStyle/>
          <a:p>
            <a:pPr marL="370416" indent="-370416" defTabSz="587022">
              <a:buSzPct val="100000"/>
              <a:buAutoNum type="arabicPeriod" startAt="1"/>
              <a:defRPr b="0" sz="2000"/>
            </a:pPr>
            <a:r>
              <a:t>From Video #6 “Notes”.</a:t>
            </a:r>
          </a:p>
          <a:p>
            <a:pPr defTabSz="325120">
              <a:defRPr b="0" sz="2000">
                <a:latin typeface="Times Roman"/>
                <a:ea typeface="Times Roman"/>
                <a:cs typeface="Times Roman"/>
                <a:sym typeface="Times Roman"/>
              </a:defRPr>
            </a:pPr>
            <a:r>
              <a:t>More Resources - </a:t>
            </a:r>
            <a:r>
              <a:rPr u="sng">
                <a:solidFill>
                  <a:srgbClr val="0000EE"/>
                </a:solidFill>
                <a:hlinkClick r:id="rId2" invalidUrl="" action="" tgtFrame="" tooltip="" history="1" highlightClick="0" endSnd="0"/>
              </a:rPr>
              <a:t>https://agingparentsindependence.com/…</a:t>
            </a:r>
            <a:r>
              <a:t> </a:t>
            </a:r>
          </a:p>
          <a:p>
            <a:pPr defTabSz="325120">
              <a:defRPr b="0" sz="2000">
                <a:latin typeface="Times Roman"/>
                <a:ea typeface="Times Roman"/>
                <a:cs typeface="Times Roman"/>
                <a:sym typeface="Times Roman"/>
              </a:defRPr>
            </a:pPr>
            <a:r>
              <a:t>Coaching help - </a:t>
            </a:r>
            <a:r>
              <a:rPr u="sng">
                <a:solidFill>
                  <a:srgbClr val="0000EE"/>
                </a:solidFill>
                <a:hlinkClick r:id="rId2" invalidUrl="" action="" tgtFrame="" tooltip="" history="1" highlightClick="0" endSnd="0"/>
              </a:rPr>
              <a:t>https://agingparentsindependence.com/…</a:t>
            </a:r>
            <a:r>
              <a:t> </a:t>
            </a:r>
          </a:p>
          <a:p>
            <a:pPr defTabSz="325120">
              <a:defRPr b="0" sz="2000">
                <a:latin typeface="Times Roman"/>
                <a:ea typeface="Times Roman"/>
                <a:cs typeface="Times Roman"/>
                <a:sym typeface="Times Roman"/>
              </a:defRPr>
            </a:pPr>
            <a:r>
              <a:t>Mark and Becky bio - </a:t>
            </a:r>
            <a:r>
              <a:rPr u="sng">
                <a:solidFill>
                  <a:srgbClr val="0000EE"/>
                </a:solidFill>
                <a:hlinkClick r:id="rId3" invalidUrl="" action="" tgtFrame="" tooltip="" history="1" highlightClick="0" endSnd="0"/>
              </a:rPr>
              <a:t>https://agingparentsindependence.com/bio</a:t>
            </a:r>
            <a:r>
              <a:t> </a:t>
            </a:r>
          </a:p>
          <a:p>
            <a:pPr defTabSz="325120">
              <a:defRPr b="0" sz="2000">
                <a:latin typeface="Times Roman"/>
                <a:ea typeface="Times Roman"/>
                <a:cs typeface="Times Roman"/>
                <a:sym typeface="Times Roman"/>
              </a:defRPr>
            </a:pPr>
            <a:r>
              <a:t>Feedback is always welcome. </a:t>
            </a:r>
          </a:p>
          <a:p>
            <a:pPr defTabSz="325120">
              <a:defRPr b="0" sz="2000">
                <a:latin typeface="Times Roman"/>
                <a:ea typeface="Times Roman"/>
                <a:cs typeface="Times Roman"/>
                <a:sym typeface="Times Roman"/>
              </a:defRPr>
            </a:pPr>
            <a:r>
              <a:t>Any Questions? Contact Mark by email. Mark contact info - fatherfitz@gmail.com </a:t>
            </a:r>
          </a:p>
          <a:p>
            <a:pPr defTabSz="325120">
              <a:defRPr b="0" sz="2000">
                <a:latin typeface="Times Roman"/>
                <a:ea typeface="Times Roman"/>
                <a:cs typeface="Times Roman"/>
                <a:sym typeface="Times Roman"/>
              </a:defRPr>
            </a:pPr>
          </a:p>
          <a:p>
            <a:pPr defTabSz="325120">
              <a:defRPr b="0" sz="2000">
                <a:latin typeface="Times Roman"/>
                <a:ea typeface="Times Roman"/>
                <a:cs typeface="Times Roman"/>
                <a:sym typeface="Times Roman"/>
              </a:defRPr>
            </a:pPr>
            <a:r>
              <a:t>On topic: Senior’s Guide. </a:t>
            </a:r>
            <a:r>
              <a:rPr u="sng">
                <a:solidFill>
                  <a:srgbClr val="0000EE"/>
                </a:solidFill>
                <a:hlinkClick r:id="rId4" invalidUrl="" action="" tgtFrame="" tooltip="" history="1" highlightClick="0" endSnd="0"/>
              </a:rPr>
              <a:t>https://www.seniorsguide.com/</a:t>
            </a:r>
            <a:r>
              <a:t> </a:t>
            </a:r>
          </a:p>
          <a:p>
            <a:pPr defTabSz="325120">
              <a:defRPr b="0" sz="2000">
                <a:latin typeface="Times Roman"/>
                <a:ea typeface="Times Roman"/>
                <a:cs typeface="Times Roman"/>
                <a:sym typeface="Times Roman"/>
              </a:defRPr>
            </a:pPr>
            <a:r>
              <a:t>Senior Advisor. </a:t>
            </a:r>
            <a:r>
              <a:rPr u="sng">
                <a:solidFill>
                  <a:srgbClr val="0000EE"/>
                </a:solidFill>
                <a:hlinkClick r:id="rId5" invalidUrl="" action="" tgtFrame="" tooltip="" history="1" highlightClick="0" endSnd="0"/>
              </a:rPr>
              <a:t>https://locate.senioradvisor.com/</a:t>
            </a:r>
            <a:r>
              <a:t> </a:t>
            </a:r>
          </a:p>
          <a:p>
            <a:pPr defTabSz="325120">
              <a:defRPr b="0" sz="2000">
                <a:latin typeface="Times Roman"/>
                <a:ea typeface="Times Roman"/>
                <a:cs typeface="Times Roman"/>
                <a:sym typeface="Times Roman"/>
              </a:defRPr>
            </a:pPr>
            <a:r>
              <a:t>Twitter accounts I follow for aging: - </a:t>
            </a:r>
            <a:r>
              <a:rPr u="sng">
                <a:solidFill>
                  <a:srgbClr val="0000EE"/>
                </a:solidFill>
                <a:hlinkClick r:id="rId6" invalidUrl="" action="" tgtFrame="" tooltip="" history="1" highlightClick="0" endSnd="0"/>
              </a:rPr>
              <a:t>https://aginginplace.com/</a:t>
            </a:r>
            <a:r>
              <a:t> - </a:t>
            </a:r>
          </a:p>
          <a:p>
            <a:pPr defTabSz="325120">
              <a:defRPr b="0" sz="2000">
                <a:latin typeface="Times Roman"/>
                <a:ea typeface="Times Roman"/>
                <a:cs typeface="Times Roman"/>
                <a:sym typeface="Times Roman"/>
              </a:defRPr>
            </a:pPr>
            <a:r>
              <a:t>National Council on Aging. </a:t>
            </a:r>
            <a:r>
              <a:rPr u="sng">
                <a:solidFill>
                  <a:srgbClr val="0000EE"/>
                </a:solidFill>
                <a:hlinkClick r:id="rId7" invalidUrl="" action="" tgtFrame="" tooltip="" history="1" highlightClick="0" endSnd="0"/>
              </a:rPr>
              <a:t>https://www.ncoa.org/</a:t>
            </a:r>
            <a:r>
              <a:t> - </a:t>
            </a:r>
            <a:r>
              <a:rPr u="sng">
                <a:solidFill>
                  <a:srgbClr val="0000EE"/>
                </a:solidFill>
                <a:hlinkClick r:id="rId8" invalidUrl="" action="" tgtFrame="" tooltip="" history="1" highlightClick="0" endSnd="0"/>
              </a:rPr>
              <a:t>https://www.caring.com/</a:t>
            </a:r>
          </a:p>
        </p:txBody>
      </p:sp>
      <p:sp>
        <p:nvSpPr>
          <p:cNvPr id="343"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44" name="LogoBlack.png" descr="LogoBlack.png"/>
          <p:cNvPicPr>
            <a:picLocks noChangeAspect="1"/>
          </p:cNvPicPr>
          <p:nvPr/>
        </p:nvPicPr>
        <p:blipFill>
          <a:blip r:embed="rId9">
            <a:extLst/>
          </a:blip>
          <a:stretch>
            <a:fillRect/>
          </a:stretch>
        </p:blipFill>
        <p:spPr>
          <a:xfrm>
            <a:off x="9026762" y="7580405"/>
            <a:ext cx="3332482" cy="1137921"/>
          </a:xfrm>
          <a:prstGeom prst="rect">
            <a:avLst/>
          </a:prstGeom>
          <a:ln w="3175">
            <a:miter lim="400000"/>
          </a:ln>
        </p:spPr>
      </p:pic>
      <p:sp>
        <p:nvSpPr>
          <p:cNvPr id="345" name="Page 34"/>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34</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7" name="My Own Home As Long As Possible"/>
          <p:cNvSpPr txBox="1"/>
          <p:nvPr>
            <p:ph type="ctrTitle"/>
          </p:nvPr>
        </p:nvSpPr>
        <p:spPr>
          <a:xfrm>
            <a:off x="547754" y="2181592"/>
            <a:ext cx="11717870" cy="1022149"/>
          </a:xfrm>
          <a:prstGeom prst="rect">
            <a:avLst/>
          </a:prstGeom>
        </p:spPr>
        <p:txBody>
          <a:bodyPr/>
          <a:lstStyle>
            <a:lvl1pPr defTabSz="1179072">
              <a:defRPr spc="-111" sz="5576"/>
            </a:lvl1pPr>
          </a:lstStyle>
          <a:p>
            <a:pPr/>
            <a:r>
              <a:t>My Own Home As Long As Possible</a:t>
            </a:r>
          </a:p>
        </p:txBody>
      </p:sp>
      <p:sp>
        <p:nvSpPr>
          <p:cNvPr id="348" name="Video Seven: “Critical Medical Decisions At The End.”"/>
          <p:cNvSpPr txBox="1"/>
          <p:nvPr>
            <p:ph type="subTitle" sz="quarter" idx="1"/>
          </p:nvPr>
        </p:nvSpPr>
        <p:spPr>
          <a:xfrm>
            <a:off x="643466" y="3452567"/>
            <a:ext cx="11717868" cy="1016001"/>
          </a:xfrm>
          <a:prstGeom prst="rect">
            <a:avLst/>
          </a:prstGeom>
        </p:spPr>
        <p:txBody>
          <a:bodyPr/>
          <a:lstStyle>
            <a:lvl1pPr defTabSz="551800">
              <a:defRPr sz="3572"/>
            </a:lvl1pPr>
          </a:lstStyle>
          <a:p>
            <a:pPr/>
            <a:r>
              <a:t>Video Seven: “Critical Medical Decisions At The End.”</a:t>
            </a:r>
          </a:p>
        </p:txBody>
      </p:sp>
      <p:pic>
        <p:nvPicPr>
          <p:cNvPr id="349" name="LogoBlack.png" descr="LogoBlack.png"/>
          <p:cNvPicPr>
            <a:picLocks noChangeAspect="1"/>
          </p:cNvPicPr>
          <p:nvPr/>
        </p:nvPicPr>
        <p:blipFill>
          <a:blip r:embed="rId2">
            <a:extLst/>
          </a:blip>
          <a:stretch>
            <a:fillRect/>
          </a:stretch>
        </p:blipFill>
        <p:spPr>
          <a:xfrm>
            <a:off x="9026762" y="7580405"/>
            <a:ext cx="3332482" cy="1137921"/>
          </a:xfrm>
          <a:prstGeom prst="rect">
            <a:avLst/>
          </a:prstGeom>
          <a:ln w="3175">
            <a:miter lim="400000"/>
          </a:ln>
        </p:spPr>
      </p:pic>
      <p:sp>
        <p:nvSpPr>
          <p:cNvPr id="350" name="Prior to the video: Comments and questions about medical intervention that you desire at the end in case of catastrophic health challenges.…"/>
          <p:cNvSpPr txBox="1"/>
          <p:nvPr/>
        </p:nvSpPr>
        <p:spPr>
          <a:xfrm>
            <a:off x="643465" y="4114408"/>
            <a:ext cx="11717870" cy="3313685"/>
          </a:xfrm>
          <a:prstGeom prst="rect">
            <a:avLst/>
          </a:prstGeom>
          <a:ln w="3175">
            <a:miter lim="400000"/>
          </a:ln>
          <a:extLst>
            <a:ext uri="{C572A759-6A51-4108-AA02-DFA0A04FC94B}">
              <ma14:wrappingTextBoxFlag xmlns:ma14="http://schemas.microsoft.com/office/mac/drawingml/2011/main" val="1"/>
            </a:ext>
          </a:extLst>
        </p:spPr>
        <p:txBody>
          <a:bodyPr lIns="24383" tIns="24383" rIns="24383" bIns="24383">
            <a:normAutofit fontScale="100000" lnSpcReduction="0"/>
          </a:bodyPr>
          <a:lstStyle/>
          <a:p>
            <a:pPr marL="395111" indent="-395111" defTabSz="587022">
              <a:lnSpc>
                <a:spcPct val="100000"/>
              </a:lnSpc>
              <a:spcBef>
                <a:spcPts val="0"/>
              </a:spcBef>
              <a:buSzPct val="100000"/>
              <a:buAutoNum type="arabicPeriod" startAt="1"/>
              <a:defRPr sz="3200"/>
            </a:pPr>
            <a:r>
              <a:t>Prior to the video: Comments and questions about medical intervention that you desire at the end in case of catastrophic health challenges.</a:t>
            </a:r>
          </a:p>
          <a:p>
            <a:pPr marL="395111" indent="-395111" defTabSz="587022">
              <a:lnSpc>
                <a:spcPct val="100000"/>
              </a:lnSpc>
              <a:spcBef>
                <a:spcPts val="0"/>
              </a:spcBef>
              <a:buSzPct val="100000"/>
              <a:buAutoNum type="arabicPeriod" startAt="1"/>
              <a:defRPr sz="3200"/>
            </a:pPr>
            <a:r>
              <a:t>Comments and questions about Wills, Power of Attorney documents, etc.</a:t>
            </a:r>
          </a:p>
        </p:txBody>
      </p:sp>
      <p:sp>
        <p:nvSpPr>
          <p:cNvPr id="351" name="Page 35"/>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35</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3" name="There is no good way to capture all the important information found in the book Being Mortal, by Atul Gawande.  As the authors of this series, Becky and I strongly suggest that you and your extended family ALL read it completely through.  And then plan t"/>
          <p:cNvSpPr txBox="1"/>
          <p:nvPr>
            <p:ph type="body" idx="21"/>
          </p:nvPr>
        </p:nvSpPr>
        <p:spPr>
          <a:xfrm>
            <a:off x="643465" y="3534473"/>
            <a:ext cx="11717870" cy="3444505"/>
          </a:xfrm>
          <a:prstGeom prst="rect">
            <a:avLst/>
          </a:prstGeom>
          <a:extLst>
            <a:ext uri="{C572A759-6A51-4108-AA02-DFA0A04FC94B}">
              <ma14:wrappingTextBoxFlag xmlns:ma14="http://schemas.microsoft.com/office/mac/drawingml/2011/main" val="1"/>
            </a:ext>
          </a:extLst>
        </p:spPr>
        <p:txBody>
          <a:bodyPr/>
          <a:lstStyle/>
          <a:p>
            <a:pPr marL="303741" indent="-303741" defTabSz="481358">
              <a:buSzPct val="100000"/>
              <a:buAutoNum type="arabicPeriod" startAt="1"/>
              <a:defRPr b="0" sz="2132"/>
            </a:pPr>
            <a:r>
              <a:t>There is no good way to capture all the important information found in the book Being Mortal, by Atul Gawande.  As the authors of this series, Becky and I strongly suggest that you and your extended family ALL read it completely through.  And then plan to have in person (can be done virtually) discussions about the topics raised by the book.</a:t>
            </a:r>
          </a:p>
          <a:p>
            <a:pPr defTabSz="481358">
              <a:defRPr b="0" sz="2132"/>
            </a:pPr>
          </a:p>
          <a:p>
            <a:pPr defTabSz="481358">
              <a:defRPr b="0" sz="2132"/>
            </a:pPr>
            <a:r>
              <a:t>Few of us expect to be in a catastrophic health crisis with major medical decisions being made on a regular basis.  Those times are exponentially harder when there has been no thought given to the topic ahead of time.</a:t>
            </a:r>
          </a:p>
          <a:p>
            <a:pPr defTabSz="481358">
              <a:defRPr b="0" sz="2132"/>
            </a:pPr>
          </a:p>
          <a:p>
            <a:pPr defTabSz="481358">
              <a:defRPr b="0" sz="2132"/>
            </a:pPr>
            <a:r>
              <a:t>Are you prepared for the wide range of medical decisions likely to come at the end?</a:t>
            </a:r>
          </a:p>
        </p:txBody>
      </p:sp>
      <p:sp>
        <p:nvSpPr>
          <p:cNvPr id="354"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55" name="LogoBlack.png" descr="LogoBlack.png"/>
          <p:cNvPicPr>
            <a:picLocks noChangeAspect="1"/>
          </p:cNvPicPr>
          <p:nvPr/>
        </p:nvPicPr>
        <p:blipFill>
          <a:blip r:embed="rId2">
            <a:extLst/>
          </a:blip>
          <a:stretch>
            <a:fillRect/>
          </a:stretch>
        </p:blipFill>
        <p:spPr>
          <a:xfrm>
            <a:off x="9038726" y="7580405"/>
            <a:ext cx="3332481" cy="1137921"/>
          </a:xfrm>
          <a:prstGeom prst="rect">
            <a:avLst/>
          </a:prstGeom>
          <a:ln w="3175">
            <a:miter lim="400000"/>
          </a:ln>
        </p:spPr>
      </p:pic>
      <p:sp>
        <p:nvSpPr>
          <p:cNvPr id="356" name="Page 36"/>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36</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8" name="Work your way through the book. Comments and questions from the video?…"/>
          <p:cNvSpPr txBox="1"/>
          <p:nvPr>
            <p:ph type="body" idx="21"/>
          </p:nvPr>
        </p:nvSpPr>
        <p:spPr>
          <a:xfrm>
            <a:off x="643465" y="3534473"/>
            <a:ext cx="11717870" cy="3618122"/>
          </a:xfrm>
          <a:prstGeom prst="rect">
            <a:avLst/>
          </a:prstGeom>
          <a:extLst>
            <a:ext uri="{C572A759-6A51-4108-AA02-DFA0A04FC94B}">
              <ma14:wrappingTextBoxFlag xmlns:ma14="http://schemas.microsoft.com/office/mac/drawingml/2011/main" val="1"/>
            </a:ext>
          </a:extLst>
        </p:spPr>
        <p:txBody>
          <a:bodyPr/>
          <a:lstStyle/>
          <a:p>
            <a:pPr marL="316255" indent="-316255" defTabSz="475487">
              <a:buSzPct val="100000"/>
              <a:buAutoNum type="arabicPeriod" startAt="1"/>
              <a:defRPr b="0" sz="2106"/>
            </a:pPr>
            <a:r>
              <a:t>Work your way through the book. Comments and questions from the video?</a:t>
            </a:r>
          </a:p>
          <a:p>
            <a:pPr defTabSz="475487">
              <a:defRPr b="0" sz="2106"/>
            </a:pPr>
          </a:p>
          <a:p>
            <a:pPr defTabSz="475487">
              <a:defRPr b="0" sz="2106"/>
            </a:pPr>
            <a:r>
              <a:t>Is it about “health” or about “well-being”? What do you think those words mean?</a:t>
            </a:r>
          </a:p>
          <a:p>
            <a:pPr defTabSz="475487">
              <a:defRPr b="0" sz="2106"/>
            </a:pPr>
          </a:p>
          <a:p>
            <a:pPr defTabSz="475487">
              <a:defRPr b="0" sz="2106"/>
            </a:pPr>
            <a:r>
              <a:t>Venerating “Independence”. Comments and questions.</a:t>
            </a:r>
          </a:p>
          <a:p>
            <a:pPr defTabSz="475487">
              <a:defRPr b="0" sz="2106"/>
            </a:pPr>
          </a:p>
          <a:p>
            <a:pPr defTabSz="475487">
              <a:defRPr b="0" sz="2106"/>
            </a:pPr>
            <a:r>
              <a:t>Do you have a Geriatric Specialist?</a:t>
            </a:r>
          </a:p>
          <a:p>
            <a:pPr defTabSz="475487">
              <a:defRPr b="0" sz="2106"/>
            </a:pPr>
          </a:p>
          <a:p>
            <a:pPr defTabSz="475487">
              <a:defRPr b="0" sz="2106"/>
            </a:pPr>
            <a:r>
              <a:t>Are you ready for a ‘long slow fade”?</a:t>
            </a:r>
          </a:p>
          <a:p>
            <a:pPr defTabSz="475487">
              <a:defRPr b="0" sz="2106"/>
            </a:pPr>
          </a:p>
          <a:p>
            <a:pPr defTabSz="475487">
              <a:defRPr b="0" sz="2106"/>
            </a:pPr>
            <a:r>
              <a:t>Study Guide for Being Mortal available: </a:t>
            </a:r>
            <a:r>
              <a:rPr u="sng">
                <a:hlinkClick r:id="rId2" invalidUrl="" action="" tgtFrame="" tooltip="" history="1" highlightClick="0" endSnd="0"/>
              </a:rPr>
              <a:t>https://bit.ly/3RK2suz</a:t>
            </a:r>
            <a:r>
              <a:t> </a:t>
            </a:r>
          </a:p>
        </p:txBody>
      </p:sp>
      <p:sp>
        <p:nvSpPr>
          <p:cNvPr id="359"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60" name="LogoBlack.png" descr="LogoBlack.png"/>
          <p:cNvPicPr>
            <a:picLocks noChangeAspect="1"/>
          </p:cNvPicPr>
          <p:nvPr/>
        </p:nvPicPr>
        <p:blipFill>
          <a:blip r:embed="rId3">
            <a:extLst/>
          </a:blip>
          <a:stretch>
            <a:fillRect/>
          </a:stretch>
        </p:blipFill>
        <p:spPr>
          <a:xfrm>
            <a:off x="9050690" y="7580405"/>
            <a:ext cx="3332482" cy="1137921"/>
          </a:xfrm>
          <a:prstGeom prst="rect">
            <a:avLst/>
          </a:prstGeom>
          <a:ln w="3175">
            <a:miter lim="400000"/>
          </a:ln>
        </p:spPr>
      </p:pic>
      <p:sp>
        <p:nvSpPr>
          <p:cNvPr id="361" name="Page 37"/>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37</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3" name="“Being mortal is the battle to maintain the integrity of one’s own life” Comments and questions.…"/>
          <p:cNvSpPr txBox="1"/>
          <p:nvPr>
            <p:ph type="body" idx="21"/>
          </p:nvPr>
        </p:nvSpPr>
        <p:spPr>
          <a:xfrm>
            <a:off x="643465" y="3075847"/>
            <a:ext cx="11717870" cy="4545281"/>
          </a:xfrm>
          <a:prstGeom prst="rect">
            <a:avLst/>
          </a:prstGeom>
          <a:extLst>
            <a:ext uri="{C572A759-6A51-4108-AA02-DFA0A04FC94B}">
              <ma14:wrappingTextBoxFlag xmlns:ma14="http://schemas.microsoft.com/office/mac/drawingml/2011/main" val="1"/>
            </a:ext>
          </a:extLst>
        </p:spPr>
        <p:txBody>
          <a:bodyPr/>
          <a:lstStyle/>
          <a:p>
            <a:pPr marL="288925" indent="-288925" defTabSz="457877">
              <a:buSzPct val="100000"/>
              <a:buAutoNum type="arabicPeriod" startAt="1"/>
              <a:defRPr b="0" sz="1716"/>
            </a:pPr>
            <a:r>
              <a:t>“Being mortal is the battle to maintain the integrity of one’s own life” Comments and questions.</a:t>
            </a:r>
          </a:p>
          <a:p>
            <a:pPr defTabSz="457877">
              <a:defRPr b="0" sz="1716"/>
            </a:pPr>
          </a:p>
          <a:p>
            <a:pPr defTabSz="457877">
              <a:defRPr b="0" sz="1716"/>
            </a:pPr>
            <a:r>
              <a:t>2. “What is the priority beyond simply prolonging our life?” Comments and questions.</a:t>
            </a:r>
          </a:p>
          <a:p>
            <a:pPr defTabSz="457877">
              <a:defRPr b="0" sz="1716"/>
            </a:pPr>
          </a:p>
          <a:p>
            <a:pPr defTabSz="457877">
              <a:defRPr b="0" sz="1716"/>
            </a:pPr>
            <a:r>
              <a:t>3. The Art of Dying. What would you like to have happen around the time of your death?</a:t>
            </a:r>
          </a:p>
          <a:p>
            <a:pPr defTabSz="457877">
              <a:defRPr b="0" sz="1716"/>
            </a:pPr>
          </a:p>
          <a:p>
            <a:pPr defTabSz="457877">
              <a:defRPr b="0" sz="1716"/>
            </a:pPr>
            <a:r>
              <a:t>4. “Swift death is the exception… “  Comments and questions.</a:t>
            </a:r>
          </a:p>
          <a:p>
            <a:pPr defTabSz="457877">
              <a:defRPr b="0" sz="1716"/>
            </a:pPr>
          </a:p>
          <a:p>
            <a:pPr defTabSz="457877">
              <a:defRPr b="0" sz="1716"/>
            </a:pPr>
            <a:r>
              <a:t>5. “Imagining we have more time than we do.” Comments and questions.</a:t>
            </a:r>
          </a:p>
          <a:p>
            <a:pPr defTabSz="457877">
              <a:defRPr b="0" sz="1716"/>
            </a:pPr>
          </a:p>
          <a:p>
            <a:pPr defTabSz="457877">
              <a:defRPr b="0" sz="1716"/>
            </a:pPr>
            <a:r>
              <a:t>6. Hospice - comments and questions.</a:t>
            </a:r>
          </a:p>
          <a:p>
            <a:pPr defTabSz="457877">
              <a:defRPr b="0" sz="1716"/>
            </a:pPr>
          </a:p>
          <a:p>
            <a:pPr defTabSz="457877">
              <a:defRPr b="0" sz="1716"/>
            </a:pPr>
            <a:r>
              <a:t>7. When do you switch from ‘fighting for time’ to ‘fighting for other things people value’?</a:t>
            </a:r>
          </a:p>
          <a:p>
            <a:pPr defTabSz="457877">
              <a:defRPr b="0" sz="1716"/>
            </a:pPr>
          </a:p>
          <a:p>
            <a:pPr defTabSz="457877">
              <a:defRPr b="0" sz="1716"/>
            </a:pPr>
            <a:r>
              <a:t>8. Courage: to confront the reality of the situation AND to act on it.</a:t>
            </a:r>
          </a:p>
          <a:p>
            <a:pPr defTabSz="457877">
              <a:defRPr b="0" sz="1716"/>
            </a:pPr>
          </a:p>
          <a:p>
            <a:pPr defTabSz="457877">
              <a:defRPr b="0" sz="1716"/>
            </a:pPr>
            <a:r>
              <a:t>9. Ultimate goal is not a “good death” but a “good life”.</a:t>
            </a:r>
          </a:p>
        </p:txBody>
      </p:sp>
      <p:sp>
        <p:nvSpPr>
          <p:cNvPr id="364"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65" name="LogoBlack.png" descr="LogoBlack.png"/>
          <p:cNvPicPr>
            <a:picLocks noChangeAspect="1"/>
          </p:cNvPicPr>
          <p:nvPr/>
        </p:nvPicPr>
        <p:blipFill>
          <a:blip r:embed="rId2">
            <a:extLst/>
          </a:blip>
          <a:stretch>
            <a:fillRect/>
          </a:stretch>
        </p:blipFill>
        <p:spPr>
          <a:xfrm>
            <a:off x="9050690" y="7580405"/>
            <a:ext cx="3332482" cy="1137921"/>
          </a:xfrm>
          <a:prstGeom prst="rect">
            <a:avLst/>
          </a:prstGeom>
          <a:ln w="3175">
            <a:miter lim="400000"/>
          </a:ln>
        </p:spPr>
      </p:pic>
      <p:sp>
        <p:nvSpPr>
          <p:cNvPr id="366" name="Page 38"/>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38</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8" name="Paperwork at the end. Comments and questions.…"/>
          <p:cNvSpPr txBox="1"/>
          <p:nvPr>
            <p:ph type="body" idx="21"/>
          </p:nvPr>
        </p:nvSpPr>
        <p:spPr>
          <a:xfrm>
            <a:off x="643465" y="3534473"/>
            <a:ext cx="11717870" cy="3816929"/>
          </a:xfrm>
          <a:prstGeom prst="rect">
            <a:avLst/>
          </a:prstGeom>
          <a:extLst>
            <a:ext uri="{C572A759-6A51-4108-AA02-DFA0A04FC94B}">
              <ma14:wrappingTextBoxFlag xmlns:ma14="http://schemas.microsoft.com/office/mac/drawingml/2011/main" val="1"/>
            </a:ext>
          </a:extLst>
        </p:spPr>
        <p:txBody>
          <a:bodyPr/>
          <a:lstStyle/>
          <a:p>
            <a:pPr marL="281516" indent="-281516" defTabSz="446136">
              <a:buSzPct val="100000"/>
              <a:buAutoNum type="arabicPeriod" startAt="1"/>
              <a:defRPr b="0" sz="1824"/>
            </a:pPr>
            <a:r>
              <a:t>Paperwork at the end. Comments and questions.</a:t>
            </a:r>
          </a:p>
          <a:p>
            <a:pPr defTabSz="446136">
              <a:defRPr b="0" sz="1824"/>
            </a:pPr>
          </a:p>
          <a:p>
            <a:pPr defTabSz="446136">
              <a:defRPr b="0" sz="1824"/>
            </a:pPr>
            <a:r>
              <a:t>A Will</a:t>
            </a:r>
          </a:p>
          <a:p>
            <a:pPr defTabSz="446136">
              <a:defRPr b="0" sz="1824"/>
            </a:pPr>
          </a:p>
          <a:p>
            <a:pPr defTabSz="446136">
              <a:defRPr b="0" sz="1824"/>
            </a:pPr>
            <a:r>
              <a:t>Five Wishes</a:t>
            </a:r>
          </a:p>
          <a:p>
            <a:pPr defTabSz="446136">
              <a:defRPr b="0" sz="1824"/>
            </a:pPr>
          </a:p>
          <a:p>
            <a:pPr defTabSz="446136">
              <a:defRPr b="0" sz="1824"/>
            </a:pPr>
            <a:r>
              <a:t>Power of Attorney</a:t>
            </a:r>
          </a:p>
          <a:p>
            <a:pPr defTabSz="446136">
              <a:defRPr b="0" sz="1824"/>
            </a:pPr>
          </a:p>
          <a:p>
            <a:pPr defTabSz="446136">
              <a:defRPr b="0" sz="1824"/>
            </a:pPr>
            <a:r>
              <a:t>DNA - Do Not Resuscitate.</a:t>
            </a:r>
          </a:p>
          <a:p>
            <a:pPr defTabSz="446136">
              <a:defRPr b="0" sz="1824"/>
            </a:pPr>
          </a:p>
          <a:p>
            <a:pPr defTabSz="446136">
              <a:defRPr b="0" sz="1824"/>
            </a:pPr>
            <a:r>
              <a:t>Find an Elder Law specialist.</a:t>
            </a:r>
          </a:p>
          <a:p>
            <a:pPr defTabSz="446136">
              <a:defRPr b="0" sz="1824"/>
            </a:pPr>
          </a:p>
          <a:p>
            <a:pPr defTabSz="446136">
              <a:defRPr b="0" sz="1824"/>
            </a:pPr>
            <a:r>
              <a:t>Complete, Safekeeping for reliable retrieval, Regular Review.</a:t>
            </a:r>
          </a:p>
        </p:txBody>
      </p:sp>
      <p:sp>
        <p:nvSpPr>
          <p:cNvPr id="369"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70" name="LogoBlack.png" descr="LogoBlack.png"/>
          <p:cNvPicPr>
            <a:picLocks noChangeAspect="1"/>
          </p:cNvPicPr>
          <p:nvPr/>
        </p:nvPicPr>
        <p:blipFill>
          <a:blip r:embed="rId2">
            <a:extLst/>
          </a:blip>
          <a:stretch>
            <a:fillRect/>
          </a:stretch>
        </p:blipFill>
        <p:spPr>
          <a:xfrm>
            <a:off x="9050690" y="7580405"/>
            <a:ext cx="3332482" cy="1137921"/>
          </a:xfrm>
          <a:prstGeom prst="rect">
            <a:avLst/>
          </a:prstGeom>
          <a:ln w="3175">
            <a:miter lim="400000"/>
          </a:ln>
        </p:spPr>
      </p:pic>
      <p:sp>
        <p:nvSpPr>
          <p:cNvPr id="371" name="Page 39"/>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39</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Case study of Norm and Doris. “Precarious” is key word. How precarious do you think your current position is? Scale of 1 to 5.…"/>
          <p:cNvSpPr txBox="1"/>
          <p:nvPr>
            <p:ph type="body" idx="21"/>
          </p:nvPr>
        </p:nvSpPr>
        <p:spPr>
          <a:xfrm>
            <a:off x="643465" y="3522509"/>
            <a:ext cx="11717870" cy="3885348"/>
          </a:xfrm>
          <a:prstGeom prst="rect">
            <a:avLst/>
          </a:prstGeom>
          <a:extLst>
            <a:ext uri="{C572A759-6A51-4108-AA02-DFA0A04FC94B}">
              <ma14:wrappingTextBoxFlag xmlns:ma14="http://schemas.microsoft.com/office/mac/drawingml/2011/main" val="1"/>
            </a:ext>
          </a:extLst>
        </p:spPr>
        <p:txBody>
          <a:bodyPr/>
          <a:lstStyle/>
          <a:p>
            <a:pPr marL="296333" indent="-296333" defTabSz="469617">
              <a:buSzPct val="100000"/>
              <a:buAutoNum type="arabicPeriod" startAt="1"/>
              <a:defRPr b="0" sz="1920"/>
            </a:pPr>
            <a:r>
              <a:t>Case study of Norm and Doris. “Precarious” is key word. How precarious do you think your current position is? Scale of 1 to 5. </a:t>
            </a:r>
          </a:p>
          <a:p>
            <a:pPr defTabSz="469617">
              <a:defRPr b="0" sz="1920"/>
            </a:pPr>
          </a:p>
          <a:p>
            <a:pPr defTabSz="469617">
              <a:defRPr b="0" sz="1920"/>
            </a:pPr>
            <a:r>
              <a:t>2. Local resources for Seniors. Different in each place. Start a list for your location. </a:t>
            </a:r>
          </a:p>
          <a:p>
            <a:pPr defTabSz="469617">
              <a:defRPr b="0" sz="1920"/>
            </a:pPr>
          </a:p>
          <a:p>
            <a:pPr defTabSz="469617">
              <a:defRPr b="0" sz="1920"/>
            </a:pPr>
            <a:r>
              <a:t>Do an HONEST assessments of your current status.</a:t>
            </a:r>
          </a:p>
          <a:p>
            <a:pPr marL="296333" indent="-296333" defTabSz="469617">
              <a:buSzPct val="100000"/>
              <a:buAutoNum type="alphaUcPeriod" startAt="1"/>
              <a:defRPr b="0" sz="1920"/>
            </a:pPr>
            <a:r>
              <a:t>Health </a:t>
            </a:r>
          </a:p>
          <a:p>
            <a:pPr marL="296333" indent="-296333" defTabSz="469617">
              <a:buSzPct val="100000"/>
              <a:buAutoNum type="alphaUcPeriod" startAt="1"/>
              <a:defRPr b="0" sz="1920"/>
            </a:pPr>
            <a:r>
              <a:t>Am I gaining or losing ground?</a:t>
            </a:r>
          </a:p>
          <a:p>
            <a:pPr marL="296333" indent="-296333" defTabSz="469617">
              <a:buSzPct val="100000"/>
              <a:buAutoNum type="alphaUcPeriod" startAt="1"/>
              <a:defRPr b="0" sz="1920"/>
            </a:pPr>
            <a:r>
              <a:t>Family help available?</a:t>
            </a:r>
          </a:p>
          <a:p>
            <a:pPr marL="296333" indent="-296333" defTabSz="469617">
              <a:buSzPct val="100000"/>
              <a:buAutoNum type="alphaUcPeriod" startAt="1"/>
              <a:defRPr b="0" sz="1920"/>
            </a:pPr>
            <a:r>
              <a:t>Current community; How important I stay? </a:t>
            </a:r>
          </a:p>
          <a:p>
            <a:pPr marL="296333" indent="-296333" defTabSz="469617">
              <a:buSzPct val="100000"/>
              <a:buAutoNum type="alphaUcPeriod" startAt="1"/>
              <a:defRPr b="0" sz="1920"/>
            </a:pPr>
            <a:r>
              <a:t>What services are available. </a:t>
            </a:r>
          </a:p>
          <a:p>
            <a:pPr marL="296333" indent="-296333" defTabSz="469617">
              <a:buSzPct val="100000"/>
              <a:buAutoNum type="alphaUcPeriod" startAt="1"/>
              <a:defRPr b="0" sz="1920"/>
            </a:pPr>
            <a:r>
              <a:t> Urgent need, is situation flexible?</a:t>
            </a:r>
          </a:p>
          <a:p>
            <a:pPr marL="296333" indent="-296333" defTabSz="469617">
              <a:buSzPct val="100000"/>
              <a:buAutoNum type="alphaUcPeriod" startAt="1"/>
              <a:defRPr b="0" sz="1920"/>
            </a:pPr>
            <a:r>
              <a:t>“What if” contingency plan - Have one?</a:t>
            </a:r>
          </a:p>
        </p:txBody>
      </p:sp>
      <p:sp>
        <p:nvSpPr>
          <p:cNvPr id="188"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189" name="LogoBlack.png" descr="LogoBlack.png"/>
          <p:cNvPicPr>
            <a:picLocks noChangeAspect="1"/>
          </p:cNvPicPr>
          <p:nvPr/>
        </p:nvPicPr>
        <p:blipFill>
          <a:blip r:embed="rId2">
            <a:extLst/>
          </a:blip>
          <a:stretch>
            <a:fillRect/>
          </a:stretch>
        </p:blipFill>
        <p:spPr>
          <a:xfrm>
            <a:off x="9026762" y="7671181"/>
            <a:ext cx="3332482" cy="1137921"/>
          </a:xfrm>
          <a:prstGeom prst="rect">
            <a:avLst/>
          </a:prstGeom>
          <a:ln w="3175">
            <a:miter lim="400000"/>
          </a:ln>
        </p:spPr>
      </p:pic>
      <p:sp>
        <p:nvSpPr>
          <p:cNvPr id="190" name="Page 4"/>
          <p:cNvSpPr txBox="1"/>
          <p:nvPr/>
        </p:nvSpPr>
        <p:spPr>
          <a:xfrm>
            <a:off x="880863" y="7899006"/>
            <a:ext cx="1259417"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4</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3" name="From Video #7 “Notes”.…"/>
          <p:cNvSpPr txBox="1"/>
          <p:nvPr>
            <p:ph type="body" idx="21"/>
          </p:nvPr>
        </p:nvSpPr>
        <p:spPr>
          <a:xfrm>
            <a:off x="643465" y="3534473"/>
            <a:ext cx="11717870" cy="3898947"/>
          </a:xfrm>
          <a:prstGeom prst="rect">
            <a:avLst/>
          </a:prstGeom>
          <a:extLst>
            <a:ext uri="{C572A759-6A51-4108-AA02-DFA0A04FC94B}">
              <ma14:wrappingTextBoxFlag xmlns:ma14="http://schemas.microsoft.com/office/mac/drawingml/2011/main" val="1"/>
            </a:ext>
          </a:extLst>
        </p:spPr>
        <p:txBody>
          <a:bodyPr/>
          <a:lstStyle/>
          <a:p>
            <a:pPr marL="290232" indent="-290232" defTabSz="434396">
              <a:buSzPct val="100000"/>
              <a:buAutoNum type="arabicPeriod" startAt="1"/>
              <a:defRPr b="0" sz="1776"/>
            </a:pPr>
            <a:r>
              <a:t>From Video #7 “Notes”.</a:t>
            </a:r>
          </a:p>
          <a:p>
            <a:pPr defTabSz="240588">
              <a:defRPr b="0" sz="1776">
                <a:latin typeface="Times Roman"/>
                <a:ea typeface="Times Roman"/>
                <a:cs typeface="Times Roman"/>
                <a:sym typeface="Times Roman"/>
              </a:defRPr>
            </a:pPr>
            <a:r>
              <a:t>Full 7 video series offer - </a:t>
            </a:r>
            <a:r>
              <a:rPr u="sng">
                <a:solidFill>
                  <a:srgbClr val="0000EE"/>
                </a:solidFill>
                <a:hlinkClick r:id="rId2" invalidUrl="" action="" tgtFrame="" tooltip="" history="1" highlightClick="0" endSnd="0"/>
              </a:rPr>
              <a:t>https://agingparentsindependence.com/7videoset1</a:t>
            </a:r>
            <a:r>
              <a:t> (Price $147 for the additional six videos.) </a:t>
            </a:r>
          </a:p>
          <a:p>
            <a:pPr defTabSz="240588">
              <a:defRPr b="0" sz="1776">
                <a:latin typeface="Times Roman"/>
                <a:ea typeface="Times Roman"/>
                <a:cs typeface="Times Roman"/>
                <a:sym typeface="Times Roman"/>
              </a:defRPr>
            </a:pPr>
            <a:r>
              <a:t>Faith Based resources for individuals and churches: </a:t>
            </a:r>
            <a:r>
              <a:rPr u="sng">
                <a:solidFill>
                  <a:srgbClr val="0000EE"/>
                </a:solidFill>
                <a:hlinkClick r:id="rId3" invalidUrl="" action="" tgtFrame="" tooltip="" history="1" highlightClick="0" endSnd="0"/>
              </a:rPr>
              <a:t>https://agingparentsindependence.com/faithbased</a:t>
            </a:r>
            <a:r>
              <a:t> </a:t>
            </a:r>
          </a:p>
          <a:p>
            <a:pPr defTabSz="240588">
              <a:defRPr b="0" sz="1776">
                <a:latin typeface="Times Roman"/>
                <a:ea typeface="Times Roman"/>
                <a:cs typeface="Times Roman"/>
                <a:sym typeface="Times Roman"/>
              </a:defRPr>
            </a:pPr>
            <a:r>
              <a:t>PDF file for faith based resources. </a:t>
            </a:r>
            <a:r>
              <a:rPr u="sng">
                <a:solidFill>
                  <a:srgbClr val="0000EE"/>
                </a:solidFill>
                <a:hlinkClick r:id="rId4" invalidUrl="" action="" tgtFrame="" tooltip="" history="1" highlightClick="0" endSnd="0"/>
              </a:rPr>
              <a:t>https://bit.ly/34PjUcl</a:t>
            </a:r>
            <a:r>
              <a:t> </a:t>
            </a:r>
          </a:p>
          <a:p>
            <a:pPr defTabSz="240588">
              <a:defRPr b="0" sz="1776">
                <a:latin typeface="Times Roman"/>
                <a:ea typeface="Times Roman"/>
                <a:cs typeface="Times Roman"/>
                <a:sym typeface="Times Roman"/>
              </a:defRPr>
            </a:pPr>
          </a:p>
          <a:p>
            <a:pPr defTabSz="240588">
              <a:defRPr b="0" sz="1776">
                <a:latin typeface="Times Roman"/>
                <a:ea typeface="Times Roman"/>
                <a:cs typeface="Times Roman"/>
                <a:sym typeface="Times Roman"/>
              </a:defRPr>
            </a:pPr>
            <a:r>
              <a:t>More Resources - </a:t>
            </a:r>
            <a:r>
              <a:rPr u="sng">
                <a:solidFill>
                  <a:srgbClr val="0000EE"/>
                </a:solidFill>
                <a:hlinkClick r:id="rId5" invalidUrl="" action="" tgtFrame="" tooltip="" history="1" highlightClick="0" endSnd="0"/>
              </a:rPr>
              <a:t>https://agingparentsindependence.com/…</a:t>
            </a:r>
            <a:r>
              <a:t> </a:t>
            </a:r>
          </a:p>
          <a:p>
            <a:pPr defTabSz="240588">
              <a:defRPr b="0" sz="1776">
                <a:latin typeface="Times Roman"/>
                <a:ea typeface="Times Roman"/>
                <a:cs typeface="Times Roman"/>
                <a:sym typeface="Times Roman"/>
              </a:defRPr>
            </a:pPr>
            <a:r>
              <a:t>Coaching help - </a:t>
            </a:r>
            <a:r>
              <a:rPr u="sng">
                <a:solidFill>
                  <a:srgbClr val="0000EE"/>
                </a:solidFill>
                <a:hlinkClick r:id="rId5" invalidUrl="" action="" tgtFrame="" tooltip="" history="1" highlightClick="0" endSnd="0"/>
              </a:rPr>
              <a:t>https://agingparentsindependence.com/…</a:t>
            </a:r>
            <a:r>
              <a:t> </a:t>
            </a:r>
          </a:p>
          <a:p>
            <a:pPr defTabSz="240588">
              <a:defRPr b="0" sz="1776">
                <a:latin typeface="Times Roman"/>
                <a:ea typeface="Times Roman"/>
                <a:cs typeface="Times Roman"/>
                <a:sym typeface="Times Roman"/>
              </a:defRPr>
            </a:pPr>
            <a:r>
              <a:t>Mark and Becky bio - </a:t>
            </a:r>
            <a:r>
              <a:rPr u="sng">
                <a:solidFill>
                  <a:srgbClr val="0000EE"/>
                </a:solidFill>
                <a:hlinkClick r:id="rId6" invalidUrl="" action="" tgtFrame="" tooltip="" history="1" highlightClick="0" endSnd="0"/>
              </a:rPr>
              <a:t>https://agingparentsindependence.com/bio</a:t>
            </a:r>
            <a:r>
              <a:t> </a:t>
            </a:r>
          </a:p>
          <a:p>
            <a:pPr defTabSz="240588">
              <a:defRPr b="0" sz="1776">
                <a:latin typeface="Times Roman"/>
                <a:ea typeface="Times Roman"/>
                <a:cs typeface="Times Roman"/>
                <a:sym typeface="Times Roman"/>
              </a:defRPr>
            </a:pPr>
            <a:r>
              <a:t>Feedback is always welcome. </a:t>
            </a:r>
          </a:p>
          <a:p>
            <a:pPr defTabSz="240588">
              <a:defRPr b="0" sz="1776">
                <a:latin typeface="Times Roman"/>
                <a:ea typeface="Times Roman"/>
                <a:cs typeface="Times Roman"/>
                <a:sym typeface="Times Roman"/>
              </a:defRPr>
            </a:pPr>
            <a:r>
              <a:t>Any Questions? Contact Mark by email. Mark contact info - fatherfitz@gmail.com </a:t>
            </a:r>
          </a:p>
          <a:p>
            <a:pPr defTabSz="240588">
              <a:defRPr b="0" sz="1776">
                <a:latin typeface="Times Roman"/>
                <a:ea typeface="Times Roman"/>
                <a:cs typeface="Times Roman"/>
                <a:sym typeface="Times Roman"/>
              </a:defRPr>
            </a:pPr>
          </a:p>
          <a:p>
            <a:pPr defTabSz="240588">
              <a:defRPr b="0" sz="1776">
                <a:latin typeface="Times Roman"/>
                <a:ea typeface="Times Roman"/>
                <a:cs typeface="Times Roman"/>
                <a:sym typeface="Times Roman"/>
              </a:defRPr>
            </a:pPr>
            <a:r>
              <a:t>On topic: Being Mortal book, By Dr Atul Gawande. </a:t>
            </a:r>
            <a:r>
              <a:rPr u="sng">
                <a:solidFill>
                  <a:srgbClr val="0000EE"/>
                </a:solidFill>
                <a:hlinkClick r:id="rId7" invalidUrl="" action="" tgtFrame="" tooltip="" history="1" highlightClick="0" endSnd="0"/>
              </a:rPr>
              <a:t>https://www.amazon.com/Being-Mortal-Medicine-What-Matters/dp/0805095152</a:t>
            </a:r>
            <a:r>
              <a:t> </a:t>
            </a:r>
          </a:p>
          <a:p>
            <a:pPr defTabSz="240588">
              <a:defRPr b="0" sz="1776">
                <a:latin typeface="Times Roman"/>
                <a:ea typeface="Times Roman"/>
                <a:cs typeface="Times Roman"/>
                <a:sym typeface="Times Roman"/>
              </a:defRPr>
            </a:pPr>
            <a:r>
              <a:t>Study Guide for Being Mortal written by Mark Schoepp. </a:t>
            </a:r>
            <a:r>
              <a:rPr u="sng">
                <a:hlinkClick r:id="rId8" invalidUrl="" action="" tgtFrame="" tooltip="" history="1" highlightClick="0" endSnd="0"/>
              </a:rPr>
              <a:t>https://bit.ly/3RK2suz</a:t>
            </a:r>
            <a:r>
              <a:t> </a:t>
            </a:r>
          </a:p>
          <a:p>
            <a:pPr defTabSz="240588">
              <a:defRPr b="0" sz="1776">
                <a:latin typeface="Times Roman"/>
                <a:ea typeface="Times Roman"/>
                <a:cs typeface="Times Roman"/>
                <a:sym typeface="Times Roman"/>
              </a:defRPr>
            </a:pPr>
            <a:r>
              <a:t>Five Wishes. </a:t>
            </a:r>
            <a:r>
              <a:rPr u="sng">
                <a:solidFill>
                  <a:srgbClr val="0000EE"/>
                </a:solidFill>
                <a:hlinkClick r:id="rId9" invalidUrl="" action="" tgtFrame="" tooltip="" history="1" highlightClick="0" endSnd="0"/>
              </a:rPr>
              <a:t>https://fivewishes.org/</a:t>
            </a:r>
          </a:p>
        </p:txBody>
      </p:sp>
      <p:sp>
        <p:nvSpPr>
          <p:cNvPr id="374"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375" name="LogoBlack.png" descr="LogoBlack.png"/>
          <p:cNvPicPr>
            <a:picLocks noChangeAspect="1"/>
          </p:cNvPicPr>
          <p:nvPr/>
        </p:nvPicPr>
        <p:blipFill>
          <a:blip r:embed="rId10">
            <a:extLst/>
          </a:blip>
          <a:stretch>
            <a:fillRect/>
          </a:stretch>
        </p:blipFill>
        <p:spPr>
          <a:xfrm>
            <a:off x="9050690" y="7580405"/>
            <a:ext cx="3332482" cy="1137921"/>
          </a:xfrm>
          <a:prstGeom prst="rect">
            <a:avLst/>
          </a:prstGeom>
          <a:ln w="3175">
            <a:miter lim="400000"/>
          </a:ln>
        </p:spPr>
      </p:pic>
      <p:sp>
        <p:nvSpPr>
          <p:cNvPr id="376" name="Page 40"/>
          <p:cNvSpPr txBox="1"/>
          <p:nvPr/>
        </p:nvSpPr>
        <p:spPr>
          <a:xfrm>
            <a:off x="880863" y="7899006"/>
            <a:ext cx="1471253"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40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Elder Law Professionals. Heard of that before? Is one available locally?…"/>
          <p:cNvSpPr txBox="1"/>
          <p:nvPr>
            <p:ph type="body" idx="21"/>
          </p:nvPr>
        </p:nvSpPr>
        <p:spPr>
          <a:xfrm>
            <a:off x="643465" y="3522509"/>
            <a:ext cx="11717870" cy="3051564"/>
          </a:xfrm>
          <a:prstGeom prst="rect">
            <a:avLst/>
          </a:prstGeom>
          <a:extLst>
            <a:ext uri="{C572A759-6A51-4108-AA02-DFA0A04FC94B}">
              <ma14:wrappingTextBoxFlag xmlns:ma14="http://schemas.microsoft.com/office/mac/drawingml/2011/main" val="1"/>
            </a:ext>
          </a:extLst>
        </p:spPr>
        <p:txBody>
          <a:bodyPr/>
          <a:lstStyle/>
          <a:p>
            <a:pPr defTabSz="434396">
              <a:defRPr b="0" sz="1776"/>
            </a:pPr>
            <a:r>
              <a:t>Elder Law Professionals. Heard of that before? Is one available locally?</a:t>
            </a:r>
          </a:p>
          <a:p>
            <a:pPr defTabSz="434396">
              <a:defRPr b="0" sz="1776"/>
            </a:pPr>
          </a:p>
          <a:p>
            <a:pPr defTabSz="434396">
              <a:defRPr b="0" sz="1776"/>
            </a:pPr>
            <a:r>
              <a:t>FALLS. What was new or surprising?</a:t>
            </a:r>
          </a:p>
          <a:p>
            <a:pPr defTabSz="434396">
              <a:defRPr b="0" sz="1776"/>
            </a:pPr>
          </a:p>
          <a:p>
            <a:pPr defTabSz="434396">
              <a:defRPr b="0" sz="1776"/>
            </a:pPr>
            <a:r>
              <a:t>Fall categories. Which ones are the most concerning?</a:t>
            </a:r>
          </a:p>
          <a:p>
            <a:pPr defTabSz="434396">
              <a:defRPr b="0" sz="1776"/>
            </a:pPr>
          </a:p>
          <a:p>
            <a:pPr defTabSz="434396">
              <a:defRPr b="0" sz="1776"/>
            </a:pPr>
            <a:r>
              <a:t>Check out the CDC resources. Other resources you know of?</a:t>
            </a:r>
          </a:p>
          <a:p>
            <a:pPr defTabSz="434396">
              <a:defRPr b="0" sz="1776"/>
            </a:pPr>
          </a:p>
          <a:p>
            <a:pPr defTabSz="434396">
              <a:defRPr b="0" sz="1776"/>
            </a:pPr>
            <a:r>
              <a:t>“Lift Assist” programs; do you have that locally?</a:t>
            </a:r>
          </a:p>
          <a:p>
            <a:pPr defTabSz="434396">
              <a:defRPr b="0" sz="1776"/>
            </a:pPr>
          </a:p>
          <a:p>
            <a:pPr defTabSz="434396">
              <a:defRPr b="0" sz="1776"/>
            </a:pPr>
            <a:r>
              <a:t>Where do you all in the home… surprised?</a:t>
            </a:r>
          </a:p>
        </p:txBody>
      </p:sp>
      <p:sp>
        <p:nvSpPr>
          <p:cNvPr id="193"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194" name="LogoBlack.png" descr="LogoBlack.png"/>
          <p:cNvPicPr>
            <a:picLocks noChangeAspect="1"/>
          </p:cNvPicPr>
          <p:nvPr/>
        </p:nvPicPr>
        <p:blipFill>
          <a:blip r:embed="rId2">
            <a:extLst/>
          </a:blip>
          <a:stretch>
            <a:fillRect/>
          </a:stretch>
        </p:blipFill>
        <p:spPr>
          <a:xfrm>
            <a:off x="8990871" y="7580405"/>
            <a:ext cx="3332481" cy="1137921"/>
          </a:xfrm>
          <a:prstGeom prst="rect">
            <a:avLst/>
          </a:prstGeom>
          <a:ln w="3175">
            <a:miter lim="400000"/>
          </a:ln>
        </p:spPr>
      </p:pic>
      <p:sp>
        <p:nvSpPr>
          <p:cNvPr id="195" name="Page 5"/>
          <p:cNvSpPr txBox="1"/>
          <p:nvPr/>
        </p:nvSpPr>
        <p:spPr>
          <a:xfrm>
            <a:off x="880863" y="7899006"/>
            <a:ext cx="1259417"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5</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Begin to put pieces in place for your plan (or fine tune an existing plan).…"/>
          <p:cNvSpPr txBox="1"/>
          <p:nvPr>
            <p:ph type="body" idx="21"/>
          </p:nvPr>
        </p:nvSpPr>
        <p:spPr>
          <a:xfrm>
            <a:off x="643465" y="3522509"/>
            <a:ext cx="11717870" cy="3051564"/>
          </a:xfrm>
          <a:prstGeom prst="rect">
            <a:avLst/>
          </a:prstGeom>
          <a:extLst>
            <a:ext uri="{C572A759-6A51-4108-AA02-DFA0A04FC94B}">
              <ma14:wrappingTextBoxFlag xmlns:ma14="http://schemas.microsoft.com/office/mac/drawingml/2011/main" val="1"/>
            </a:ext>
          </a:extLst>
        </p:spPr>
        <p:txBody>
          <a:bodyPr/>
          <a:lstStyle/>
          <a:p>
            <a:pPr defTabSz="481358">
              <a:defRPr b="0" sz="1640"/>
            </a:pPr>
            <a:r>
              <a:t>Begin to put pieces in place for your plan (or fine tune an existing plan). </a:t>
            </a:r>
          </a:p>
          <a:p>
            <a:pPr defTabSz="481358">
              <a:defRPr b="0" sz="1640"/>
            </a:pPr>
          </a:p>
          <a:p>
            <a:pPr defTabSz="481358">
              <a:defRPr b="0" sz="1640"/>
            </a:pPr>
            <a:r>
              <a:t>Make two plans:</a:t>
            </a:r>
          </a:p>
          <a:p>
            <a:pPr defTabSz="481358">
              <a:defRPr b="0" sz="1640"/>
            </a:pPr>
          </a:p>
          <a:p>
            <a:pPr defTabSz="481358">
              <a:defRPr b="0" sz="1640"/>
            </a:pPr>
            <a:r>
              <a:t>One to stay in your home. </a:t>
            </a:r>
          </a:p>
          <a:p>
            <a:pPr defTabSz="481358">
              <a:defRPr b="0" sz="1640"/>
            </a:pPr>
          </a:p>
          <a:p>
            <a:pPr defTabSz="481358">
              <a:defRPr b="0" sz="1640"/>
            </a:pPr>
            <a:r>
              <a:t>Second, if you need to leave your home… to what?</a:t>
            </a:r>
          </a:p>
          <a:p>
            <a:pPr defTabSz="481358">
              <a:defRPr b="0" sz="1640"/>
            </a:pPr>
          </a:p>
          <a:p>
            <a:pPr defTabSz="481358">
              <a:defRPr b="0" sz="1640"/>
            </a:pPr>
            <a:r>
              <a:t>Aging parents/adult children. Discuss options, pros and cons. How much interaction between those two generations? How much should there be?</a:t>
            </a:r>
          </a:p>
          <a:p>
            <a:pPr defTabSz="481358">
              <a:defRPr b="0" sz="1640"/>
            </a:pPr>
          </a:p>
          <a:p>
            <a:pPr defTabSz="481358">
              <a:defRPr b="0" sz="1640"/>
            </a:pPr>
            <a:r>
              <a:t>Who else needs to hear this? Invite them to next session.</a:t>
            </a:r>
          </a:p>
        </p:txBody>
      </p:sp>
      <p:sp>
        <p:nvSpPr>
          <p:cNvPr id="198"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199" name="LogoBlack.png" descr="LogoBlack.png"/>
          <p:cNvPicPr>
            <a:picLocks noChangeAspect="1"/>
          </p:cNvPicPr>
          <p:nvPr/>
        </p:nvPicPr>
        <p:blipFill>
          <a:blip r:embed="rId2">
            <a:extLst/>
          </a:blip>
          <a:stretch>
            <a:fillRect/>
          </a:stretch>
        </p:blipFill>
        <p:spPr>
          <a:xfrm>
            <a:off x="9062654" y="7580405"/>
            <a:ext cx="3332481" cy="1137921"/>
          </a:xfrm>
          <a:prstGeom prst="rect">
            <a:avLst/>
          </a:prstGeom>
          <a:ln w="3175">
            <a:miter lim="400000"/>
          </a:ln>
        </p:spPr>
      </p:pic>
      <p:sp>
        <p:nvSpPr>
          <p:cNvPr id="200" name="Page 6"/>
          <p:cNvSpPr txBox="1"/>
          <p:nvPr/>
        </p:nvSpPr>
        <p:spPr>
          <a:xfrm>
            <a:off x="880863" y="7899006"/>
            <a:ext cx="1259417"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6</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For next time:…"/>
          <p:cNvSpPr txBox="1"/>
          <p:nvPr>
            <p:ph type="body" idx="21"/>
          </p:nvPr>
        </p:nvSpPr>
        <p:spPr>
          <a:xfrm>
            <a:off x="643465" y="3522509"/>
            <a:ext cx="11717870" cy="3051564"/>
          </a:xfrm>
          <a:prstGeom prst="rect">
            <a:avLst/>
          </a:prstGeom>
          <a:extLst>
            <a:ext uri="{C572A759-6A51-4108-AA02-DFA0A04FC94B}">
              <ma14:wrappingTextBoxFlag xmlns:ma14="http://schemas.microsoft.com/office/mac/drawingml/2011/main" val="1"/>
            </a:ext>
          </a:extLst>
        </p:spPr>
        <p:txBody>
          <a:bodyPr/>
          <a:lstStyle/>
          <a:p>
            <a:pPr defTabSz="587022">
              <a:defRPr b="0" sz="2800"/>
            </a:pPr>
            <a:r>
              <a:t>For next time:</a:t>
            </a:r>
          </a:p>
          <a:p>
            <a:pPr defTabSz="587022">
              <a:defRPr b="0" sz="2800"/>
            </a:pPr>
          </a:p>
          <a:p>
            <a:pPr defTabSz="587022">
              <a:defRPr b="0" sz="2800"/>
            </a:pPr>
            <a:r>
              <a:t>As you focus on your plans, how will you know that you are on track or not? What criteria will you use to decide it is not working any more?  </a:t>
            </a:r>
          </a:p>
        </p:txBody>
      </p:sp>
      <p:sp>
        <p:nvSpPr>
          <p:cNvPr id="203"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04" name="LogoBlack.png" descr="LogoBlack.png"/>
          <p:cNvPicPr>
            <a:picLocks noChangeAspect="1"/>
          </p:cNvPicPr>
          <p:nvPr/>
        </p:nvPicPr>
        <p:blipFill>
          <a:blip r:embed="rId2">
            <a:extLst/>
          </a:blip>
          <a:stretch>
            <a:fillRect/>
          </a:stretch>
        </p:blipFill>
        <p:spPr>
          <a:xfrm>
            <a:off x="9002834" y="6965308"/>
            <a:ext cx="3332482" cy="1137922"/>
          </a:xfrm>
          <a:prstGeom prst="rect">
            <a:avLst/>
          </a:prstGeom>
          <a:ln w="3175">
            <a:miter lim="400000"/>
          </a:ln>
        </p:spPr>
      </p:pic>
      <p:sp>
        <p:nvSpPr>
          <p:cNvPr id="205" name="Page 7"/>
          <p:cNvSpPr txBox="1"/>
          <p:nvPr/>
        </p:nvSpPr>
        <p:spPr>
          <a:xfrm>
            <a:off x="880863" y="7899006"/>
            <a:ext cx="1259417"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7</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From Video #1 “Notes” in the first YouTube Video.…"/>
          <p:cNvSpPr txBox="1"/>
          <p:nvPr>
            <p:ph type="body" idx="21"/>
          </p:nvPr>
        </p:nvSpPr>
        <p:spPr>
          <a:xfrm>
            <a:off x="643465" y="3355014"/>
            <a:ext cx="11717870" cy="3592559"/>
          </a:xfrm>
          <a:prstGeom prst="rect">
            <a:avLst/>
          </a:prstGeom>
          <a:extLst>
            <a:ext uri="{C572A759-6A51-4108-AA02-DFA0A04FC94B}">
              <ma14:wrappingTextBoxFlag xmlns:ma14="http://schemas.microsoft.com/office/mac/drawingml/2011/main" val="1"/>
            </a:ext>
          </a:extLst>
        </p:spPr>
        <p:txBody>
          <a:bodyPr/>
          <a:lstStyle/>
          <a:p>
            <a:pPr marL="270404" indent="-270404" defTabSz="428526">
              <a:buSzPct val="100000"/>
              <a:buAutoNum type="arabicPeriod" startAt="1"/>
              <a:defRPr b="0" sz="1460"/>
            </a:pPr>
            <a:r>
              <a:t>From Video #1 “Notes” in the first YouTube Video.</a:t>
            </a:r>
          </a:p>
          <a:p>
            <a:pPr defTabSz="237337">
              <a:defRPr b="0" sz="1606">
                <a:solidFill>
                  <a:srgbClr val="131313"/>
                </a:solidFill>
                <a:latin typeface="Times Roman"/>
                <a:ea typeface="Times Roman"/>
                <a:cs typeface="Times Roman"/>
                <a:sym typeface="Times Roman"/>
              </a:defRPr>
            </a:pPr>
            <a:r>
              <a:t>General Links: Initial Free Video Offer - </a:t>
            </a:r>
            <a:r>
              <a:rPr u="sng">
                <a:solidFill>
                  <a:srgbClr val="0000EE"/>
                </a:solidFill>
                <a:hlinkClick r:id="rId2" invalidUrl="" action="" tgtFrame="" tooltip="" history="1" highlightClick="0" endSnd="0"/>
              </a:rPr>
              <a:t>https://agingparentsindependence.com/</a:t>
            </a:r>
            <a:r>
              <a:t> </a:t>
            </a:r>
          </a:p>
          <a:p>
            <a:pPr defTabSz="237337">
              <a:defRPr b="0" sz="1606">
                <a:solidFill>
                  <a:srgbClr val="131313"/>
                </a:solidFill>
                <a:latin typeface="Times Roman"/>
                <a:ea typeface="Times Roman"/>
                <a:cs typeface="Times Roman"/>
                <a:sym typeface="Times Roman"/>
              </a:defRPr>
            </a:pPr>
            <a:r>
              <a:t>Full 7 video series offer - </a:t>
            </a:r>
            <a:r>
              <a:rPr u="sng">
                <a:solidFill>
                  <a:srgbClr val="0000EE"/>
                </a:solidFill>
                <a:hlinkClick r:id="rId3" invalidUrl="" action="" tgtFrame="" tooltip="" history="1" highlightClick="0" endSnd="0"/>
              </a:rPr>
              <a:t>https://agingparentsindependence.com/...</a:t>
            </a:r>
            <a:r>
              <a:t> (Price $147 for the additional six videos. All streaming format only.) </a:t>
            </a:r>
          </a:p>
          <a:p>
            <a:pPr defTabSz="237337">
              <a:defRPr b="0" sz="1606">
                <a:solidFill>
                  <a:srgbClr val="131313"/>
                </a:solidFill>
                <a:latin typeface="Times Roman"/>
                <a:ea typeface="Times Roman"/>
                <a:cs typeface="Times Roman"/>
                <a:sym typeface="Times Roman"/>
              </a:defRPr>
            </a:pPr>
            <a:r>
              <a:t>Faith Based resources for individuals and churches: </a:t>
            </a:r>
            <a:r>
              <a:rPr u="sng">
                <a:solidFill>
                  <a:srgbClr val="0000EE"/>
                </a:solidFill>
                <a:hlinkClick r:id="rId4" invalidUrl="" action="" tgtFrame="" tooltip="" history="1" highlightClick="0" endSnd="0"/>
              </a:rPr>
              <a:t>https://agingparentsindependence.com/...</a:t>
            </a:r>
            <a:r>
              <a:t> </a:t>
            </a:r>
          </a:p>
          <a:p>
            <a:pPr defTabSz="237337">
              <a:defRPr b="0" sz="1606">
                <a:solidFill>
                  <a:srgbClr val="131313"/>
                </a:solidFill>
                <a:latin typeface="Times Roman"/>
                <a:ea typeface="Times Roman"/>
                <a:cs typeface="Times Roman"/>
                <a:sym typeface="Times Roman"/>
              </a:defRPr>
            </a:pPr>
            <a:r>
              <a:t>PDF file for faith based resources. </a:t>
            </a:r>
            <a:r>
              <a:rPr u="sng">
                <a:solidFill>
                  <a:srgbClr val="0000EE"/>
                </a:solidFill>
                <a:hlinkClick r:id="rId5" invalidUrl="" action="" tgtFrame="" tooltip="" history="1" highlightClick="0" endSnd="0"/>
              </a:rPr>
              <a:t>https://bit.ly/34PjUcl</a:t>
            </a:r>
            <a:r>
              <a:t> </a:t>
            </a:r>
          </a:p>
          <a:p>
            <a:pPr defTabSz="237337">
              <a:defRPr b="0" sz="1606">
                <a:solidFill>
                  <a:srgbClr val="131313"/>
                </a:solidFill>
                <a:latin typeface="Times Roman"/>
                <a:ea typeface="Times Roman"/>
                <a:cs typeface="Times Roman"/>
                <a:sym typeface="Times Roman"/>
              </a:defRPr>
            </a:pPr>
          </a:p>
          <a:p>
            <a:pPr defTabSz="237337">
              <a:defRPr b="0" sz="1606">
                <a:solidFill>
                  <a:srgbClr val="131313"/>
                </a:solidFill>
                <a:latin typeface="Times Roman"/>
                <a:ea typeface="Times Roman"/>
                <a:cs typeface="Times Roman"/>
                <a:sym typeface="Times Roman"/>
              </a:defRPr>
            </a:pPr>
            <a:r>
              <a:t>More Resources - </a:t>
            </a:r>
            <a:r>
              <a:rPr u="sng">
                <a:solidFill>
                  <a:srgbClr val="0000EE"/>
                </a:solidFill>
                <a:hlinkClick r:id="rId6" invalidUrl="" action="" tgtFrame="" tooltip="" history="1" highlightClick="0" endSnd="0"/>
              </a:rPr>
              <a:t>https://agingparentsindependence.com/...</a:t>
            </a:r>
            <a:r>
              <a:t> </a:t>
            </a:r>
          </a:p>
          <a:p>
            <a:pPr defTabSz="237337">
              <a:defRPr b="0" sz="1606">
                <a:solidFill>
                  <a:srgbClr val="131313"/>
                </a:solidFill>
                <a:latin typeface="Times Roman"/>
                <a:ea typeface="Times Roman"/>
                <a:cs typeface="Times Roman"/>
                <a:sym typeface="Times Roman"/>
              </a:defRPr>
            </a:pPr>
            <a:r>
              <a:t>Coaching help - </a:t>
            </a:r>
            <a:r>
              <a:rPr u="sng">
                <a:solidFill>
                  <a:srgbClr val="0000EE"/>
                </a:solidFill>
                <a:hlinkClick r:id="rId7" invalidUrl="" action="" tgtFrame="" tooltip="" history="1" highlightClick="0" endSnd="0"/>
              </a:rPr>
              <a:t>https://agingparentsindependence.com/...</a:t>
            </a:r>
            <a:r>
              <a:t> </a:t>
            </a:r>
          </a:p>
          <a:p>
            <a:pPr defTabSz="237337">
              <a:defRPr b="0" sz="1606">
                <a:solidFill>
                  <a:srgbClr val="131313"/>
                </a:solidFill>
                <a:latin typeface="Times Roman"/>
                <a:ea typeface="Times Roman"/>
                <a:cs typeface="Times Roman"/>
                <a:sym typeface="Times Roman"/>
              </a:defRPr>
            </a:pPr>
            <a:r>
              <a:t>Mark and Becky bio - </a:t>
            </a:r>
            <a:r>
              <a:rPr u="sng">
                <a:solidFill>
                  <a:srgbClr val="0000EE"/>
                </a:solidFill>
                <a:hlinkClick r:id="rId8" invalidUrl="" action="" tgtFrame="" tooltip="" history="1" highlightClick="0" endSnd="0"/>
              </a:rPr>
              <a:t>https://agingparentsindependence.com/bio</a:t>
            </a:r>
            <a:r>
              <a:t> </a:t>
            </a:r>
          </a:p>
          <a:p>
            <a:pPr defTabSz="237337">
              <a:defRPr b="0" sz="1606">
                <a:solidFill>
                  <a:srgbClr val="131313"/>
                </a:solidFill>
                <a:latin typeface="Times Roman"/>
                <a:ea typeface="Times Roman"/>
                <a:cs typeface="Times Roman"/>
                <a:sym typeface="Times Roman"/>
              </a:defRPr>
            </a:pPr>
            <a:r>
              <a:t>Feedback is always welcome. Any Questions? Contact Mark by email. Mark contact info - fatherfitz@gmail.com Links From Video 1 Slides. </a:t>
            </a:r>
          </a:p>
          <a:p>
            <a:pPr defTabSz="237337">
              <a:defRPr b="0" sz="1606">
                <a:solidFill>
                  <a:srgbClr val="131313"/>
                </a:solidFill>
                <a:latin typeface="Times Roman"/>
                <a:ea typeface="Times Roman"/>
                <a:cs typeface="Times Roman"/>
                <a:sym typeface="Times Roman"/>
              </a:defRPr>
            </a:pPr>
          </a:p>
          <a:p>
            <a:pPr defTabSz="237337">
              <a:defRPr b="0" sz="1606">
                <a:solidFill>
                  <a:srgbClr val="131313"/>
                </a:solidFill>
                <a:latin typeface="Times Roman"/>
                <a:ea typeface="Times Roman"/>
                <a:cs typeface="Times Roman"/>
                <a:sym typeface="Times Roman"/>
              </a:defRPr>
            </a:pPr>
            <a:r>
              <a:t>On topic: CDC Falls - </a:t>
            </a:r>
            <a:r>
              <a:rPr u="sng">
                <a:solidFill>
                  <a:srgbClr val="0000EE"/>
                </a:solidFill>
                <a:hlinkClick r:id="rId9" invalidUrl="" action="" tgtFrame="" tooltip="" history="1" highlightClick="0" endSnd="0"/>
              </a:rPr>
              <a:t>https://www.cdc.gov/falls/</a:t>
            </a:r>
            <a:r>
              <a:t> CDC STEADI - </a:t>
            </a:r>
            <a:r>
              <a:rPr u="sng">
                <a:solidFill>
                  <a:srgbClr val="0000EE"/>
                </a:solidFill>
                <a:hlinkClick r:id="rId10" invalidUrl="" action="" tgtFrame="" tooltip="" history="1" highlightClick="0" endSnd="0"/>
              </a:rPr>
              <a:t>https://www.cdc.gov/steadi/</a:t>
            </a:r>
            <a:r>
              <a:t> Lift-Assist Costs - </a:t>
            </a:r>
            <a:r>
              <a:rPr u="sng">
                <a:solidFill>
                  <a:srgbClr val="0000EE"/>
                </a:solidFill>
                <a:hlinkClick r:id="rId11" invalidUrl="" action="" tgtFrame="" tooltip="" history="1" highlightClick="0" endSnd="0"/>
              </a:rPr>
              <a:t>https://www.adaptmy.com/news/2019/4/1...</a:t>
            </a:r>
            <a:r>
              <a:t> Finances 1. I Was Broke, Now I’m Not. </a:t>
            </a:r>
            <a:r>
              <a:rPr u="sng">
                <a:solidFill>
                  <a:srgbClr val="0000EE"/>
                </a:solidFill>
                <a:hlinkClick r:id="rId12" invalidUrl="" action="" tgtFrame="" tooltip="" history="1" highlightClick="0" endSnd="0"/>
              </a:rPr>
              <a:t>https://www.iwasbrokenowimnot.com/</a:t>
            </a:r>
            <a:r>
              <a:t> 2. Dave Ramsey Financial Peace. </a:t>
            </a:r>
            <a:r>
              <a:rPr u="sng">
                <a:solidFill>
                  <a:srgbClr val="0000EE"/>
                </a:solidFill>
                <a:hlinkClick r:id="rId13" invalidUrl="" action="" tgtFrame="" tooltip="" history="1" highlightClick="0" endSnd="0"/>
              </a:rPr>
              <a:t>https://www.ramseysolutions.com/</a:t>
            </a:r>
          </a:p>
        </p:txBody>
      </p:sp>
      <p:sp>
        <p:nvSpPr>
          <p:cNvPr id="208" name="My Own Home As Long As Possible"/>
          <p:cNvSpPr txBox="1"/>
          <p:nvPr>
            <p:ph type="ctrTitle"/>
          </p:nvPr>
        </p:nvSpPr>
        <p:spPr>
          <a:xfrm>
            <a:off x="643465" y="1846601"/>
            <a:ext cx="11717870" cy="1022149"/>
          </a:xfrm>
          <a:prstGeom prst="rect">
            <a:avLst/>
          </a:prstGeom>
        </p:spPr>
        <p:txBody>
          <a:bodyPr/>
          <a:lstStyle>
            <a:lvl1pPr defTabSz="1179072">
              <a:defRPr spc="-111" sz="5576"/>
            </a:lvl1pPr>
          </a:lstStyle>
          <a:p>
            <a:pPr/>
            <a:r>
              <a:t>My Own Home As Long As Possible</a:t>
            </a:r>
          </a:p>
        </p:txBody>
      </p:sp>
      <p:pic>
        <p:nvPicPr>
          <p:cNvPr id="209" name="LogoBlack.png" descr="LogoBlack.png"/>
          <p:cNvPicPr>
            <a:picLocks noChangeAspect="1"/>
          </p:cNvPicPr>
          <p:nvPr/>
        </p:nvPicPr>
        <p:blipFill>
          <a:blip r:embed="rId14">
            <a:extLst/>
          </a:blip>
          <a:stretch>
            <a:fillRect/>
          </a:stretch>
        </p:blipFill>
        <p:spPr>
          <a:xfrm>
            <a:off x="9002834" y="7580405"/>
            <a:ext cx="3332482" cy="1137921"/>
          </a:xfrm>
          <a:prstGeom prst="rect">
            <a:avLst/>
          </a:prstGeom>
          <a:ln w="3175">
            <a:miter lim="400000"/>
          </a:ln>
        </p:spPr>
      </p:pic>
      <p:sp>
        <p:nvSpPr>
          <p:cNvPr id="210" name="Page 8"/>
          <p:cNvSpPr txBox="1"/>
          <p:nvPr/>
        </p:nvSpPr>
        <p:spPr>
          <a:xfrm>
            <a:off x="880863" y="7899006"/>
            <a:ext cx="1259417"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8</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1 Pre questions.…"/>
          <p:cNvSpPr txBox="1"/>
          <p:nvPr>
            <p:ph type="body" idx="21"/>
          </p:nvPr>
        </p:nvSpPr>
        <p:spPr>
          <a:xfrm>
            <a:off x="643465" y="4240345"/>
            <a:ext cx="11717870" cy="3495772"/>
          </a:xfrm>
          <a:prstGeom prst="rect">
            <a:avLst/>
          </a:prstGeom>
          <a:extLst>
            <a:ext uri="{C572A759-6A51-4108-AA02-DFA0A04FC94B}">
              <ma14:wrappingTextBoxFlag xmlns:ma14="http://schemas.microsoft.com/office/mac/drawingml/2011/main" val="1"/>
            </a:ext>
          </a:extLst>
        </p:spPr>
        <p:txBody>
          <a:bodyPr/>
          <a:lstStyle/>
          <a:p>
            <a:pPr defTabSz="587022">
              <a:defRPr b="0" sz="2800"/>
            </a:pPr>
            <a:r>
              <a:t>1 Pre questions. </a:t>
            </a:r>
          </a:p>
          <a:p>
            <a:pPr defTabSz="587022">
              <a:defRPr b="0" sz="2800"/>
            </a:pPr>
          </a:p>
          <a:p>
            <a:pPr defTabSz="587022">
              <a:defRPr b="0" sz="2800"/>
            </a:pPr>
            <a:r>
              <a:t>Anything to share regarding last week, making a plan, Falls etc. </a:t>
            </a:r>
          </a:p>
          <a:p>
            <a:pPr defTabSz="587022">
              <a:defRPr b="0" sz="2800"/>
            </a:pPr>
          </a:p>
          <a:p>
            <a:pPr defTabSz="587022">
              <a:defRPr b="0" sz="2800"/>
            </a:pPr>
            <a:r>
              <a:t>How will you know. What markers will you track to know if it is ‘working’ or not?</a:t>
            </a:r>
          </a:p>
        </p:txBody>
      </p:sp>
      <p:sp>
        <p:nvSpPr>
          <p:cNvPr id="213" name="My Own Home As Long As Possible"/>
          <p:cNvSpPr txBox="1"/>
          <p:nvPr>
            <p:ph type="ctrTitle"/>
          </p:nvPr>
        </p:nvSpPr>
        <p:spPr>
          <a:xfrm>
            <a:off x="547754" y="2181592"/>
            <a:ext cx="11717870" cy="1022149"/>
          </a:xfrm>
          <a:prstGeom prst="rect">
            <a:avLst/>
          </a:prstGeom>
        </p:spPr>
        <p:txBody>
          <a:bodyPr/>
          <a:lstStyle>
            <a:lvl1pPr defTabSz="1179072">
              <a:defRPr spc="-111" sz="5576"/>
            </a:lvl1pPr>
          </a:lstStyle>
          <a:p>
            <a:pPr/>
            <a:r>
              <a:t>My Own Home As Long As Possible</a:t>
            </a:r>
          </a:p>
        </p:txBody>
      </p:sp>
      <p:sp>
        <p:nvSpPr>
          <p:cNvPr id="214" name="Video Two: “How Will I Know?/Tools For The Plan.”"/>
          <p:cNvSpPr txBox="1"/>
          <p:nvPr>
            <p:ph type="subTitle" sz="quarter" idx="1"/>
          </p:nvPr>
        </p:nvSpPr>
        <p:spPr>
          <a:xfrm>
            <a:off x="643466" y="3452567"/>
            <a:ext cx="11717868" cy="758963"/>
          </a:xfrm>
          <a:prstGeom prst="rect">
            <a:avLst/>
          </a:prstGeom>
        </p:spPr>
        <p:txBody>
          <a:bodyPr/>
          <a:lstStyle/>
          <a:p>
            <a:pPr/>
            <a:r>
              <a:t>Video Two: “How Will I Know?/Tools For The Plan.”</a:t>
            </a:r>
          </a:p>
        </p:txBody>
      </p:sp>
      <p:pic>
        <p:nvPicPr>
          <p:cNvPr id="215" name="LogoBlack.png" descr="LogoBlack.png"/>
          <p:cNvPicPr>
            <a:picLocks noChangeAspect="1"/>
          </p:cNvPicPr>
          <p:nvPr/>
        </p:nvPicPr>
        <p:blipFill>
          <a:blip r:embed="rId2">
            <a:extLst/>
          </a:blip>
          <a:stretch>
            <a:fillRect/>
          </a:stretch>
        </p:blipFill>
        <p:spPr>
          <a:xfrm>
            <a:off x="9014798" y="7580405"/>
            <a:ext cx="3332481" cy="1137921"/>
          </a:xfrm>
          <a:prstGeom prst="rect">
            <a:avLst/>
          </a:prstGeom>
          <a:ln w="3175">
            <a:miter lim="400000"/>
          </a:ln>
        </p:spPr>
      </p:pic>
      <p:sp>
        <p:nvSpPr>
          <p:cNvPr id="216" name="Page 9"/>
          <p:cNvSpPr txBox="1"/>
          <p:nvPr/>
        </p:nvSpPr>
        <p:spPr>
          <a:xfrm>
            <a:off x="880863" y="7899006"/>
            <a:ext cx="1259417" cy="500719"/>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a:defRPr sz="3000"/>
            </a:lvl1pPr>
          </a:lstStyle>
          <a:p>
            <a:pPr/>
            <a:r>
              <a:t>Page 9</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7093" tIns="27093" rIns="27093" bIns="27093" numCol="1" spcCol="38100" rtlCol="0" anchor="ctr" upright="0">
        <a:spAutoFit/>
      </a:bodyPr>
      <a:lstStyle>
        <a:defPPr marL="0" marR="0" indent="0" algn="ctr" defTabSz="587022"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upright="0">
        <a:spAutoFit/>
      </a:bodyPr>
      <a:lstStyle>
        <a:defPPr marL="0" marR="0" indent="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7093" tIns="27093" rIns="27093" bIns="27093" numCol="1" spcCol="38100" rtlCol="0" anchor="ctr" upright="0">
        <a:spAutoFit/>
      </a:bodyPr>
      <a:lstStyle>
        <a:defPPr marL="0" marR="0" indent="0" algn="ctr" defTabSz="587022"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upright="0">
        <a:spAutoFit/>
      </a:bodyPr>
      <a:lstStyle>
        <a:defPPr marL="0" marR="0" indent="0" algn="l" defTabSz="1733930" rtl="0" fontAlgn="auto" latinLnBrk="0" hangingPunct="0">
          <a:lnSpc>
            <a:spcPct val="90000"/>
          </a:lnSpc>
          <a:spcBef>
            <a:spcPts val="3200"/>
          </a:spcBef>
          <a:spcAft>
            <a:spcPts val="0"/>
          </a:spcAft>
          <a:buClrTx/>
          <a:buSzTx/>
          <a:buFontTx/>
          <a:buNone/>
          <a:tabLst/>
          <a:defRPr b="0" baseline="0" cap="none" i="0" spc="0" strike="noStrike" sz="34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